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21" r:id="rId3"/>
    <p:sldId id="258" r:id="rId4"/>
    <p:sldId id="259" r:id="rId5"/>
    <p:sldId id="342" r:id="rId6"/>
    <p:sldId id="343" r:id="rId7"/>
    <p:sldId id="344" r:id="rId8"/>
    <p:sldId id="345" r:id="rId9"/>
    <p:sldId id="262" r:id="rId10"/>
    <p:sldId id="263" r:id="rId11"/>
    <p:sldId id="322" r:id="rId12"/>
    <p:sldId id="323" r:id="rId13"/>
    <p:sldId id="324" r:id="rId14"/>
    <p:sldId id="339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7" r:id="rId25"/>
    <p:sldId id="338" r:id="rId26"/>
    <p:sldId id="341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/>
    <p:restoredTop sz="94652"/>
  </p:normalViewPr>
  <p:slideViewPr>
    <p:cSldViewPr snapToGrid="0">
      <p:cViewPr varScale="1">
        <p:scale>
          <a:sx n="67" d="100"/>
          <a:sy n="67" d="100"/>
        </p:scale>
        <p:origin x="61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43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99722" y="-441960"/>
            <a:ext cx="12291722" cy="76796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19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-379656"/>
            <a:ext cx="12192000" cy="76173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21391-8CFF-4A4C-AB73-F49A234A20C9}" type="datetimeFigureOut">
              <a:rPr lang="zh-CN" altLang="en-US" smtClean="0"/>
              <a:pPr/>
              <a:t>2019/2/19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>
          <a:xfrm>
            <a:off x="309096" y="2287593"/>
            <a:ext cx="11044777" cy="1470025"/>
          </a:xfrm>
        </p:spPr>
        <p:txBody>
          <a:bodyPr>
            <a:normAutofit/>
          </a:bodyPr>
          <a:lstStyle/>
          <a:p>
            <a:r>
              <a:rPr lang="zh-CN" altLang="en-US" sz="7200" dirty="0">
                <a:ln w="18415" cmpd="sng">
                  <a:noFill/>
                  <a:prstDash val="solid"/>
                </a:ln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反射</a:t>
            </a:r>
            <a:endParaRPr lang="zh-CN" altLang="en-US" sz="7200" dirty="0">
              <a:ln w="18415" cmpd="sng">
                <a:noFill/>
                <a:prstDash val="solid"/>
              </a:ln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5286" y="437697"/>
            <a:ext cx="10515600" cy="725121"/>
          </a:xfrm>
        </p:spPr>
        <p:txBody>
          <a:bodyPr/>
          <a:lstStyle/>
          <a:p>
            <a:r>
              <a:rPr lang="en-US" altLang="zh-CN" b="1" dirty="0">
                <a:sym typeface="Times New Roman" panose="02020603050405020304" pitchFamily="18" charset="0"/>
              </a:rPr>
              <a:t>Java</a:t>
            </a:r>
            <a:r>
              <a:rPr lang="zh-CN" altLang="en-US" b="1" dirty="0">
                <a:sym typeface="Times New Roman" panose="02020603050405020304" pitchFamily="18" charset="0"/>
              </a:rPr>
              <a:t>反射机制研究及应用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69143"/>
            <a:ext cx="10515600" cy="4507820"/>
          </a:xfrm>
        </p:spPr>
        <p:txBody>
          <a:bodyPr/>
          <a:lstStyle/>
          <a:p>
            <a:pPr marL="0" indent="0" algn="just">
              <a:buNone/>
            </a:pPr>
            <a:r>
              <a:rPr lang="zh-CN" altLang="en-US" sz="3200" b="1" dirty="0">
                <a:sym typeface="Times New Roman" panose="02020603050405020304" pitchFamily="18" charset="0"/>
              </a:rPr>
              <a:t>  反射相关的主要</a:t>
            </a:r>
            <a:r>
              <a:rPr lang="en-US" altLang="zh-CN" sz="3200" b="1" dirty="0">
                <a:sym typeface="Times New Roman" panose="02020603050405020304" pitchFamily="18" charset="0"/>
              </a:rPr>
              <a:t>API</a:t>
            </a:r>
            <a:r>
              <a:rPr lang="zh-CN" altLang="en-US" sz="3200" b="1" dirty="0">
                <a:sym typeface="Times New Roman" panose="02020603050405020304" pitchFamily="18" charset="0"/>
              </a:rPr>
              <a:t>：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zh-CN" sz="3200" b="1" dirty="0">
                <a:sym typeface="Times New Roman" panose="02020603050405020304" pitchFamily="18" charset="0"/>
              </a:rPr>
              <a:t>  </a:t>
            </a:r>
            <a:r>
              <a:rPr lang="en-US" altLang="zh-CN" sz="3200" b="1" dirty="0" err="1">
                <a:sym typeface="Times New Roman" panose="02020603050405020304" pitchFamily="18" charset="0"/>
              </a:rPr>
              <a:t>java.lang.Class</a:t>
            </a:r>
            <a:r>
              <a:rPr lang="en-US" altLang="zh-CN" sz="3200" b="1" dirty="0">
                <a:sym typeface="Times New Roman" panose="02020603050405020304" pitchFamily="18" charset="0"/>
              </a:rPr>
              <a:t>:</a:t>
            </a:r>
            <a:r>
              <a:rPr lang="zh-CN" altLang="en-US" sz="3200" b="1" dirty="0">
                <a:sym typeface="Times New Roman" panose="02020603050405020304" pitchFamily="18" charset="0"/>
              </a:rPr>
              <a:t>代表一个类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zh-CN" sz="3200" b="1" dirty="0">
                <a:sym typeface="Times New Roman" panose="02020603050405020304" pitchFamily="18" charset="0"/>
              </a:rPr>
              <a:t>  </a:t>
            </a:r>
            <a:r>
              <a:rPr lang="en-US" altLang="zh-CN" sz="3200" b="1" dirty="0" err="1">
                <a:sym typeface="Times New Roman" panose="02020603050405020304" pitchFamily="18" charset="0"/>
              </a:rPr>
              <a:t>java.lang.reflect.Method</a:t>
            </a:r>
            <a:r>
              <a:rPr lang="en-US" altLang="zh-CN" sz="3200" b="1" dirty="0">
                <a:sym typeface="Times New Roman" panose="02020603050405020304" pitchFamily="18" charset="0"/>
              </a:rPr>
              <a:t>:</a:t>
            </a:r>
            <a:r>
              <a:rPr lang="zh-CN" altLang="en-US" sz="3200" b="1" dirty="0">
                <a:sym typeface="Times New Roman" panose="02020603050405020304" pitchFamily="18" charset="0"/>
              </a:rPr>
              <a:t>代表类的方法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zh-CN" sz="3200" b="1" dirty="0">
                <a:sym typeface="Times New Roman" panose="02020603050405020304" pitchFamily="18" charset="0"/>
              </a:rPr>
              <a:t>  </a:t>
            </a:r>
            <a:r>
              <a:rPr lang="en-US" altLang="zh-CN" sz="3200" b="1" dirty="0" err="1">
                <a:sym typeface="Times New Roman" panose="02020603050405020304" pitchFamily="18" charset="0"/>
              </a:rPr>
              <a:t>java.lang.reflect.Field</a:t>
            </a:r>
            <a:r>
              <a:rPr lang="en-US" altLang="zh-CN" sz="3200" b="1" dirty="0">
                <a:sym typeface="Times New Roman" panose="02020603050405020304" pitchFamily="18" charset="0"/>
              </a:rPr>
              <a:t>:</a:t>
            </a:r>
            <a:r>
              <a:rPr lang="zh-CN" altLang="en-US" sz="3200" b="1" dirty="0">
                <a:sym typeface="Times New Roman" panose="02020603050405020304" pitchFamily="18" charset="0"/>
              </a:rPr>
              <a:t>代表类的成员变量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zh-CN" sz="3200" b="1" dirty="0"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ym typeface="Times New Roman" panose="02020603050405020304" pitchFamily="18" charset="0"/>
              </a:rPr>
              <a:t>java.lang.reflect.Constructor</a:t>
            </a:r>
            <a:r>
              <a:rPr lang="en-US" altLang="zh-CN" sz="3200" b="1" dirty="0">
                <a:sym typeface="Times New Roman" panose="02020603050405020304" pitchFamily="18" charset="0"/>
              </a:rPr>
              <a:t>:</a:t>
            </a:r>
            <a:r>
              <a:rPr lang="zh-CN" altLang="en-US" sz="3200" b="1" dirty="0">
                <a:sym typeface="Times New Roman" panose="02020603050405020304" pitchFamily="18" charset="0"/>
              </a:rPr>
              <a:t>代表类的构造方法</a:t>
            </a:r>
          </a:p>
          <a:p>
            <a:endParaRPr kumimoji="1" lang="zh-CN" alt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5778" y="402703"/>
            <a:ext cx="10515600" cy="1325563"/>
          </a:xfrm>
        </p:spPr>
        <p:txBody>
          <a:bodyPr/>
          <a:lstStyle/>
          <a:p>
            <a:r>
              <a:rPr lang="zh-CN" altLang="en-US" b="1" dirty="0">
                <a:ea typeface="宋体" panose="02010600030101010101" pitchFamily="2" charset="-122"/>
                <a:sym typeface="Arial Unicode MS" pitchFamily="34" charset="-122"/>
              </a:rPr>
              <a:t> 一、</a:t>
            </a:r>
            <a:r>
              <a:rPr lang="en-US" altLang="zh-CN" b="1" dirty="0">
                <a:ea typeface="宋体" panose="02010600030101010101" pitchFamily="2" charset="-122"/>
                <a:sym typeface="Arial Unicode MS" pitchFamily="34" charset="-122"/>
              </a:rPr>
              <a:t>Class </a:t>
            </a:r>
            <a:r>
              <a:rPr lang="zh-CN" altLang="en-US" b="1" dirty="0">
                <a:ea typeface="宋体" panose="02010600030101010101" pitchFamily="2" charset="-122"/>
                <a:sym typeface="Arial Unicode MS" pitchFamily="34" charset="-122"/>
              </a:rPr>
              <a:t>类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63252" y="13621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在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Object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类中定义了以下的方法，此方法将被所有子类继承：</a:t>
            </a:r>
          </a:p>
          <a:p>
            <a:pPr marL="0" indent="0">
              <a:buNone/>
            </a:pP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public final Class </a:t>
            </a:r>
            <a:r>
              <a:rPr lang="en-US" altLang="zh-CN" dirty="0" err="1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getClass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()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以上的方法返回值的类型是一个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Class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类，此类是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Java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反射的源头， 实际上所谓反射从程序的运行结果来看也很好理解，即：可以通过对象反射求出类的名称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8408" y="377651"/>
            <a:ext cx="10515600" cy="1325563"/>
          </a:xfrm>
        </p:spPr>
        <p:txBody>
          <a:bodyPr/>
          <a:lstStyle/>
          <a:p>
            <a:r>
              <a:rPr lang="zh-CN" altLang="en-US" b="1" dirty="0">
                <a:ea typeface="宋体" panose="02010600030101010101" pitchFamily="2" charset="-122"/>
                <a:sym typeface="Arial Unicode MS" pitchFamily="34" charset="-122"/>
              </a:rPr>
              <a:t>一、</a:t>
            </a:r>
            <a:r>
              <a:rPr lang="en-US" altLang="zh-CN" b="1" dirty="0">
                <a:ea typeface="宋体" panose="02010600030101010101" pitchFamily="2" charset="-122"/>
                <a:sym typeface="Arial Unicode MS" pitchFamily="34" charset="-122"/>
              </a:rPr>
              <a:t>Class </a:t>
            </a:r>
            <a:r>
              <a:rPr lang="zh-CN" altLang="en-US" b="1" dirty="0">
                <a:ea typeface="宋体" panose="02010600030101010101" pitchFamily="2" charset="-122"/>
                <a:sym typeface="Arial Unicode MS" pitchFamily="34" charset="-122"/>
              </a:rPr>
              <a:t>类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189973"/>
            <a:ext cx="10515600" cy="4986990"/>
          </a:xfrm>
        </p:spPr>
        <p:txBody>
          <a:bodyPr/>
          <a:lstStyle/>
          <a:p>
            <a:pPr marL="0" lvl="1" indent="0">
              <a:lnSpc>
                <a:spcPct val="125000"/>
              </a:lnSpc>
              <a:buNone/>
            </a:pPr>
            <a:r>
              <a:rPr lang="zh-CN" altLang="en-US" dirty="0">
                <a:ea typeface="宋体" panose="02010600030101010101" pitchFamily="2" charset="-122"/>
                <a:sym typeface="Arial Unicode MS" pitchFamily="34" charset="-122"/>
              </a:rPr>
              <a:t>  反射可以得到的信息：某个类的属性、方法和构造器、某个类到底实现了哪些接口。对于每个类而言，</a:t>
            </a:r>
            <a:r>
              <a:rPr lang="en-US" altLang="zh-CN" dirty="0">
                <a:ea typeface="宋体" panose="02010600030101010101" pitchFamily="2" charset="-122"/>
                <a:sym typeface="Arial Unicode MS" pitchFamily="34" charset="-122"/>
              </a:rPr>
              <a:t>JRE </a:t>
            </a:r>
            <a:r>
              <a:rPr lang="zh-CN" altLang="en-US" dirty="0">
                <a:ea typeface="宋体" panose="02010600030101010101" pitchFamily="2" charset="-122"/>
                <a:sym typeface="Arial Unicode MS" pitchFamily="34" charset="-122"/>
              </a:rPr>
              <a:t>都为其保留一个不变的 </a:t>
            </a:r>
            <a:r>
              <a:rPr lang="en-US" altLang="zh-CN" dirty="0">
                <a:ea typeface="宋体" panose="02010600030101010101" pitchFamily="2" charset="-122"/>
                <a:sym typeface="Arial Unicode MS" pitchFamily="34" charset="-122"/>
              </a:rPr>
              <a:t>Class </a:t>
            </a:r>
            <a:r>
              <a:rPr lang="zh-CN" altLang="en-US" dirty="0">
                <a:ea typeface="宋体" panose="02010600030101010101" pitchFamily="2" charset="-122"/>
                <a:sym typeface="Arial Unicode MS" pitchFamily="34" charset="-122"/>
              </a:rPr>
              <a:t>类型的对象。一个 </a:t>
            </a:r>
            <a:r>
              <a:rPr lang="en-US" altLang="zh-CN" dirty="0">
                <a:ea typeface="宋体" panose="02010600030101010101" pitchFamily="2" charset="-122"/>
                <a:sym typeface="Arial Unicode MS" pitchFamily="34" charset="-122"/>
              </a:rPr>
              <a:t>Class </a:t>
            </a:r>
            <a:r>
              <a:rPr lang="zh-CN" altLang="en-US" dirty="0">
                <a:ea typeface="宋体" panose="02010600030101010101" pitchFamily="2" charset="-122"/>
                <a:sym typeface="Arial Unicode MS" pitchFamily="34" charset="-122"/>
              </a:rPr>
              <a:t>对象包含了特定某个类的有关信息。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zh-CN" b="1" dirty="0">
                <a:ea typeface="宋体" panose="02010600030101010101" pitchFamily="2" charset="-122"/>
                <a:sym typeface="Arial Unicode MS" pitchFamily="34" charset="-122"/>
              </a:rPr>
              <a:t>  </a:t>
            </a:r>
            <a:r>
              <a:rPr lang="en-US" altLang="zh-CN" dirty="0">
                <a:ea typeface="宋体" panose="02010600030101010101" pitchFamily="2" charset="-122"/>
                <a:sym typeface="Arial Unicode MS" pitchFamily="34" charset="-122"/>
              </a:rPr>
              <a:t>Class</a:t>
            </a:r>
            <a:r>
              <a:rPr lang="zh-CN" altLang="en-US" dirty="0">
                <a:ea typeface="宋体" panose="02010600030101010101" pitchFamily="2" charset="-122"/>
                <a:sym typeface="Arial Unicode MS" pitchFamily="34" charset="-122"/>
              </a:rPr>
              <a:t>本身也是一个类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en-US" altLang="zh-CN" dirty="0">
                <a:ea typeface="宋体" panose="02010600030101010101" pitchFamily="2" charset="-122"/>
                <a:sym typeface="Arial Unicode MS" pitchFamily="34" charset="-122"/>
              </a:rPr>
              <a:t>  Class </a:t>
            </a:r>
            <a:r>
              <a:rPr lang="zh-CN" altLang="en-US" dirty="0">
                <a:ea typeface="宋体" panose="02010600030101010101" pitchFamily="2" charset="-122"/>
                <a:sym typeface="Arial Unicode MS" pitchFamily="34" charset="-122"/>
              </a:rPr>
              <a:t>对象只能由系统建立对象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zh-CN" altLang="en-US" dirty="0">
                <a:ea typeface="宋体" panose="02010600030101010101" pitchFamily="2" charset="-122"/>
                <a:sym typeface="Arial Unicode MS" pitchFamily="34" charset="-122"/>
              </a:rPr>
              <a:t>  一个类在 </a:t>
            </a:r>
            <a:r>
              <a:rPr lang="en-US" altLang="zh-CN" dirty="0">
                <a:ea typeface="宋体" panose="02010600030101010101" pitchFamily="2" charset="-122"/>
                <a:sym typeface="Arial Unicode MS" pitchFamily="34" charset="-122"/>
              </a:rPr>
              <a:t>JVM </a:t>
            </a:r>
            <a:r>
              <a:rPr lang="zh-CN" altLang="en-US" dirty="0">
                <a:ea typeface="宋体" panose="02010600030101010101" pitchFamily="2" charset="-122"/>
                <a:sym typeface="Arial Unicode MS" pitchFamily="34" charset="-122"/>
              </a:rPr>
              <a:t>中只会有一个</a:t>
            </a:r>
            <a:r>
              <a:rPr lang="en-US" altLang="zh-CN" dirty="0">
                <a:ea typeface="宋体" panose="02010600030101010101" pitchFamily="2" charset="-122"/>
                <a:sym typeface="Arial Unicode MS" pitchFamily="34" charset="-122"/>
              </a:rPr>
              <a:t>Class</a:t>
            </a:r>
            <a:r>
              <a:rPr lang="zh-CN" altLang="en-US" dirty="0">
                <a:ea typeface="宋体" panose="02010600030101010101" pitchFamily="2" charset="-122"/>
                <a:sym typeface="Arial Unicode MS" pitchFamily="34" charset="-122"/>
              </a:rPr>
              <a:t>实例 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  一个</a:t>
            </a:r>
            <a:r>
              <a:rPr lang="en-US" altLang="zh-CN" dirty="0">
                <a:ea typeface="宋体" panose="02010600030101010101" pitchFamily="2" charset="-122"/>
                <a:sym typeface="Times New Roman" panose="02020603050405020304" pitchFamily="18" charset="0"/>
              </a:rPr>
              <a:t>Class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对象对应的是一个加载到</a:t>
            </a:r>
            <a:r>
              <a:rPr lang="en-US" altLang="zh-CN" dirty="0">
                <a:ea typeface="宋体" panose="02010600030101010101" pitchFamily="2" charset="-122"/>
                <a:sym typeface="Times New Roman" panose="02020603050405020304" pitchFamily="18" charset="0"/>
              </a:rPr>
              <a:t>JVM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中的一个</a:t>
            </a:r>
            <a:r>
              <a:rPr lang="en-US" altLang="zh-CN" dirty="0">
                <a:ea typeface="宋体" panose="02010600030101010101" pitchFamily="2" charset="-122"/>
                <a:sym typeface="Times New Roman" panose="02020603050405020304" pitchFamily="18" charset="0"/>
              </a:rPr>
              <a:t>.class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文件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zh-CN" altLang="en-US" dirty="0">
                <a:ea typeface="宋体" panose="02010600030101010101" pitchFamily="2" charset="-122"/>
                <a:sym typeface="Arial Unicode MS" pitchFamily="34" charset="-122"/>
              </a:rPr>
              <a:t>  每个类的实例都会记得自己是由哪个 </a:t>
            </a:r>
            <a:r>
              <a:rPr lang="en-US" altLang="zh-CN" dirty="0">
                <a:ea typeface="宋体" panose="02010600030101010101" pitchFamily="2" charset="-122"/>
                <a:sym typeface="Arial Unicode MS" pitchFamily="34" charset="-122"/>
              </a:rPr>
              <a:t>Class </a:t>
            </a:r>
            <a:r>
              <a:rPr lang="zh-CN" altLang="en-US" dirty="0">
                <a:ea typeface="宋体" panose="02010600030101010101" pitchFamily="2" charset="-122"/>
                <a:sym typeface="Arial Unicode MS" pitchFamily="34" charset="-122"/>
              </a:rPr>
              <a:t>实例所生成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zh-CN" altLang="en-US" dirty="0">
                <a:solidFill>
                  <a:srgbClr val="FF0000"/>
                </a:solidFill>
                <a:ea typeface="宋体" panose="02010600030101010101" pitchFamily="2" charset="-122"/>
                <a:sym typeface="Arial Unicode MS" pitchFamily="34" charset="-122"/>
              </a:rPr>
              <a:t>  通过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  <a:sym typeface="Arial Unicode MS" pitchFamily="34" charset="-122"/>
              </a:rPr>
              <a:t>Class</a:t>
            </a:r>
            <a:r>
              <a:rPr lang="zh-CN" altLang="en-US" dirty="0">
                <a:solidFill>
                  <a:srgbClr val="FF0000"/>
                </a:solidFill>
                <a:ea typeface="宋体" panose="02010600030101010101" pitchFamily="2" charset="-122"/>
                <a:sym typeface="Arial Unicode MS" pitchFamily="34" charset="-122"/>
              </a:rPr>
              <a:t>可以完整地得到一个类中的完整结构 </a:t>
            </a:r>
            <a:endParaRPr lang="zh-CN" altLang="en-US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5987" y="465333"/>
            <a:ext cx="10515600" cy="1325563"/>
          </a:xfrm>
        </p:spPr>
        <p:txBody>
          <a:bodyPr/>
          <a:lstStyle/>
          <a:p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Class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类的常用方法</a:t>
            </a:r>
            <a:br>
              <a:rPr lang="en-US" altLang="zh-CN" sz="2400" dirty="0">
                <a:latin typeface="Arial" panose="020B0604020202020204" pitchFamily="34" charset="0"/>
              </a:rPr>
            </a:b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8054308"/>
              </p:ext>
            </p:extLst>
          </p:nvPr>
        </p:nvGraphicFramePr>
        <p:xfrm>
          <a:off x="1064712" y="1362166"/>
          <a:ext cx="10476978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8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8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7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 Unicode MS" pitchFamily="34" charset="-122"/>
                          <a:sym typeface="Arial Unicode MS" pitchFamily="34" charset="-122"/>
                        </a:rPr>
                        <a:t>方法名</a:t>
                      </a:r>
                      <a:endParaRPr kumimoji="0" 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 Unicode MS" pitchFamily="34" charset="-122"/>
                          <a:sym typeface="Arial Unicode MS" pitchFamily="34" charset="-122"/>
                        </a:rPr>
                        <a:t>static Class  </a:t>
                      </a:r>
                      <a:r>
                        <a:rPr kumimoji="0" lang="en-US" altLang="zh-CN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 Unicode MS" pitchFamily="34" charset="-122"/>
                          <a:sym typeface="Arial Unicode MS" pitchFamily="34" charset="-122"/>
                        </a:rPr>
                        <a:t>forName</a:t>
                      </a:r>
                      <a:r>
                        <a:rPr kumimoji="0" lang="en-US" altLang="zh-CN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 Unicode MS" pitchFamily="34" charset="-122"/>
                          <a:sym typeface="Arial Unicode MS" pitchFamily="34" charset="-122"/>
                        </a:rPr>
                        <a:t>(String name) 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 </a:t>
                      </a: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根据类的全类名（包名</a:t>
                      </a: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+</a:t>
                      </a: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类名）获取</a:t>
                      </a: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Class</a:t>
                      </a: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对象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 Unicode MS" pitchFamily="34" charset="-122"/>
                          <a:sym typeface="Arial Unicode MS" pitchFamily="34" charset="-122"/>
                        </a:rPr>
                        <a:t>Object newInstance() </a:t>
                      </a: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创建目标类对象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 Unicode MS" pitchFamily="34" charset="-122"/>
                          <a:sym typeface="Arial Unicode MS" pitchFamily="34" charset="-122"/>
                        </a:rPr>
                        <a:t>getName</a:t>
                      </a:r>
                      <a:r>
                        <a:rPr kumimoji="0" lang="en-US" altLang="zh-CN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 Unicode MS" pitchFamily="34" charset="-122"/>
                          <a:sym typeface="Arial Unicode MS" pitchFamily="34" charset="-122"/>
                        </a:rPr>
                        <a:t>() 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获取全类名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 Unicode MS" pitchFamily="34" charset="-122"/>
                          <a:sym typeface="Arial Unicode MS" pitchFamily="34" charset="-122"/>
                        </a:rPr>
                        <a:t>Class getSuperclass()</a:t>
                      </a: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获取所有的父类的</a:t>
                      </a: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Class</a:t>
                      </a: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对象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 Unicode MS" pitchFamily="34" charset="-122"/>
                          <a:sym typeface="Arial Unicode MS" pitchFamily="34" charset="-122"/>
                        </a:rPr>
                        <a:t>Class [] </a:t>
                      </a:r>
                      <a:r>
                        <a:rPr kumimoji="0" lang="en-US" altLang="zh-CN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 Unicode MS" pitchFamily="34" charset="-122"/>
                          <a:sym typeface="Arial Unicode MS" pitchFamily="34" charset="-122"/>
                        </a:rPr>
                        <a:t>getInterfaces</a:t>
                      </a:r>
                      <a:r>
                        <a:rPr kumimoji="0" lang="en-US" altLang="zh-CN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 Unicode MS" pitchFamily="34" charset="-122"/>
                          <a:sym typeface="Arial Unicode MS" pitchFamily="34" charset="-122"/>
                        </a:rPr>
                        <a:t>() 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获取所有实现的接口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 Unicode MS" pitchFamily="34" charset="-122"/>
                          <a:sym typeface="Arial Unicode MS" pitchFamily="34" charset="-122"/>
                        </a:rPr>
                        <a:t>ClassLoader getClassLoader() </a:t>
                      </a: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获取类 的类加载器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 Unicode MS" pitchFamily="34" charset="-122"/>
                          <a:sym typeface="Arial Unicode MS" pitchFamily="34" charset="-122"/>
                        </a:rPr>
                        <a:t>Class getSuperclass() </a:t>
                      </a: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获取父类的</a:t>
                      </a: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Class</a:t>
                      </a: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对象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0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 Unicode MS" pitchFamily="34" charset="-122"/>
                          <a:sym typeface="Arial Unicode MS" pitchFamily="34" charset="-122"/>
                        </a:rPr>
                        <a:t>Constructor[] getConstructors()</a:t>
                      </a: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获取所有的构造器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0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 Unicode MS" pitchFamily="34" charset="-122"/>
                          <a:sym typeface="Arial Unicode MS" pitchFamily="34" charset="-122"/>
                        </a:rPr>
                        <a:t>Field[] getDeclaredFields()</a:t>
                      </a: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获取所有的属性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0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 Unicode MS" pitchFamily="34" charset="-122"/>
                          <a:sym typeface="Arial Unicode MS" pitchFamily="34" charset="-122"/>
                        </a:rPr>
                        <a:t>Method </a:t>
                      </a:r>
                      <a:r>
                        <a:rPr kumimoji="0" lang="en-US" altLang="zh-CN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 Unicode MS" pitchFamily="34" charset="-122"/>
                          <a:sym typeface="Arial Unicode MS" pitchFamily="34" charset="-122"/>
                        </a:rPr>
                        <a:t>getMethod</a:t>
                      </a:r>
                      <a:r>
                        <a:rPr kumimoji="0" lang="en-US" altLang="zh-CN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 Unicode MS" pitchFamily="34" charset="-122"/>
                          <a:sym typeface="Arial Unicode MS" pitchFamily="34" charset="-122"/>
                        </a:rPr>
                        <a:t>(String </a:t>
                      </a:r>
                      <a:r>
                        <a:rPr kumimoji="0" lang="en-US" altLang="zh-CN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 Unicode MS" pitchFamily="34" charset="-122"/>
                          <a:sym typeface="Arial Unicode MS" pitchFamily="34" charset="-122"/>
                        </a:rPr>
                        <a:t>name,Class</a:t>
                      </a:r>
                      <a:r>
                        <a:rPr kumimoji="0" lang="en-US" altLang="zh-CN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 Unicode MS" pitchFamily="34" charset="-122"/>
                          <a:sym typeface="Arial Unicode MS" pitchFamily="34" charset="-122"/>
                        </a:rPr>
                        <a:t>  …  </a:t>
                      </a:r>
                      <a:r>
                        <a:rPr kumimoji="0" lang="en-US" altLang="zh-CN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 Unicode MS" pitchFamily="34" charset="-122"/>
                          <a:sym typeface="Arial Unicode MS" pitchFamily="34" charset="-122"/>
                        </a:rPr>
                        <a:t>paramTypes</a:t>
                      </a:r>
                      <a:r>
                        <a:rPr kumimoji="0" lang="en-US" altLang="zh-CN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Arial Unicode MS" pitchFamily="34" charset="-122"/>
                          <a:sym typeface="Arial Unicode MS" pitchFamily="34" charset="-122"/>
                        </a:rPr>
                        <a:t>)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2"/>
                          <a:cs typeface="Arial Unicode MS" pitchFamily="34" charset="-122"/>
                        </a:rPr>
                        <a:t>获取对应的方法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8409" y="452807"/>
            <a:ext cx="10515600" cy="1325563"/>
          </a:xfrm>
        </p:spPr>
        <p:txBody>
          <a:bodyPr/>
          <a:lstStyle/>
          <a:p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实例化</a:t>
            </a: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Class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类对象</a:t>
            </a: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(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四种方法</a:t>
            </a: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)</a:t>
            </a:r>
            <a:br>
              <a:rPr lang="en-US" altLang="zh-CN" sz="2800" dirty="0">
                <a:latin typeface="Arial" panose="020B0604020202020204" pitchFamily="34" charset="0"/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40285"/>
            <a:ext cx="10515600" cy="4836678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 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前提：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若已知具体的类，通过类的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class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属性获取，该方法 </a:t>
            </a:r>
          </a:p>
          <a:p>
            <a:pPr marL="0" indent="0">
              <a:buNone/>
            </a:pP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                   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最为安全可靠，程序性能最高</a:t>
            </a:r>
          </a:p>
          <a:p>
            <a:pPr marL="0" indent="0">
              <a:buNone/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           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实例：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Class </a:t>
            </a:r>
            <a:r>
              <a:rPr lang="en-US" altLang="zh-CN" sz="2000" b="1" dirty="0" err="1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clazz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= </a:t>
            </a:r>
            <a:r>
              <a:rPr lang="en-US" altLang="zh-CN" sz="2000" b="1" dirty="0" err="1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String.class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;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 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前提：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已知某个类的实例，调用该实例的</a:t>
            </a:r>
            <a:r>
              <a:rPr lang="en-US" altLang="zh-CN" sz="2000" dirty="0" err="1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getClass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()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方法获</a:t>
            </a:r>
          </a:p>
          <a:p>
            <a:pPr marL="0" indent="0">
              <a:buNone/>
            </a:pP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           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取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Class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对象</a:t>
            </a:r>
          </a:p>
          <a:p>
            <a:pPr marL="0" indent="0">
              <a:buNone/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           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实例：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Class </a:t>
            </a:r>
            <a:r>
              <a:rPr lang="en-US" altLang="zh-CN" sz="2000" b="1" dirty="0" err="1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clazz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= “www.xyd.com”.getClass();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 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前提：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已知一个类的全类名，且该类在类路径下，可通过</a:t>
            </a:r>
          </a:p>
          <a:p>
            <a:pPr marL="0" indent="0">
              <a:buNone/>
            </a:pP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           Class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类的静态方法</a:t>
            </a:r>
            <a:r>
              <a:rPr lang="en-US" altLang="zh-CN" sz="2000" dirty="0" err="1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forName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()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获取，可能抛出</a:t>
            </a:r>
            <a:r>
              <a:rPr lang="en-US" altLang="zh-CN" sz="2000" dirty="0" err="1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ClassNotFoundException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           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实例：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Class </a:t>
            </a:r>
            <a:r>
              <a:rPr lang="en-US" altLang="zh-CN" sz="2000" b="1" dirty="0" err="1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clazz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= </a:t>
            </a:r>
            <a:r>
              <a:rPr lang="en-US" altLang="zh-CN" sz="2000" b="1" dirty="0" err="1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Class.forName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(“</a:t>
            </a:r>
            <a:r>
              <a:rPr lang="en-US" altLang="zh-CN" sz="2000" b="1" dirty="0" err="1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java.lang.String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”);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 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其他方式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(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不做要求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)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     </a:t>
            </a:r>
            <a:r>
              <a:rPr lang="en-US" altLang="zh-CN" sz="2000" dirty="0" err="1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ClassLoader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cl = </a:t>
            </a:r>
            <a:r>
              <a:rPr lang="en-US" altLang="zh-CN" sz="2000" dirty="0" err="1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this.getClass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().</a:t>
            </a:r>
            <a:r>
              <a:rPr lang="en-US" altLang="zh-CN" sz="2000" dirty="0" err="1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getClassLoader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();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     Class clazz4 = </a:t>
            </a:r>
            <a:r>
              <a:rPr lang="en-US" altLang="zh-CN" sz="2000" dirty="0" err="1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cl.loadClass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(“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类的全类名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”);</a:t>
            </a:r>
            <a:endParaRPr lang="en-US" altLang="zh-CN" sz="20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zh-CN" alt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0934" y="402703"/>
            <a:ext cx="10515600" cy="1325563"/>
          </a:xfrm>
        </p:spPr>
        <p:txBody>
          <a:bodyPr/>
          <a:lstStyle/>
          <a:p>
            <a:r>
              <a:rPr lang="zh-CN" altLang="en-US" dirty="0">
                <a:latin typeface="宋体" panose="02010600030101010101" pitchFamily="2" charset="-122"/>
              </a:rPr>
              <a:t>二、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通过反射调用类的完整结构</a:t>
            </a:r>
            <a:b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63460" y="1550052"/>
            <a:ext cx="10515600" cy="4351338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Field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、</a:t>
            </a: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Method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、</a:t>
            </a: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Constructor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、</a:t>
            </a: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Superclass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、</a:t>
            </a: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Interface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、</a:t>
            </a: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Annotation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zh-CN" altLang="en-US" sz="40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实现的全部接口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zh-CN" altLang="en-US" sz="40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所继承的父类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zh-CN" altLang="en-US" sz="40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全部的构造器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zh-CN" altLang="en-US" sz="40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全部的方法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zh-CN" altLang="en-US" sz="40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全部的</a:t>
            </a:r>
            <a:r>
              <a:rPr lang="en-US" altLang="zh-CN" sz="40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Field</a:t>
            </a:r>
            <a:endParaRPr lang="en-US" altLang="zh-CN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8408" y="415229"/>
            <a:ext cx="10515600" cy="1325563"/>
          </a:xfrm>
        </p:spPr>
        <p:txBody>
          <a:bodyPr/>
          <a:lstStyle/>
          <a:p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2.2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通过反射调用类的完整结构</a:t>
            </a:r>
            <a:b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13564" y="133711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使用反射可以取得：</a:t>
            </a:r>
          </a:p>
          <a:p>
            <a:pPr marL="0" indent="0">
              <a:buNone/>
            </a:pP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1.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实现的全部接口</a:t>
            </a:r>
          </a:p>
          <a:p>
            <a:pPr marL="0" indent="0">
              <a:buNone/>
            </a:pP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   public Class&lt;?&gt;[] </a:t>
            </a:r>
            <a:r>
              <a:rPr lang="en-US" altLang="zh-CN" dirty="0" err="1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getInterfaces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()  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确定此对象所表示的类或接口实现的接口。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marL="342900" indent="-34290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2.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所继承的父类</a:t>
            </a:r>
          </a:p>
          <a:p>
            <a:pPr marL="0" indent="0">
              <a:buNone/>
            </a:pP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public Class&lt;? Super T&gt; </a:t>
            </a:r>
            <a:r>
              <a:rPr lang="en-US" altLang="zh-CN" dirty="0" err="1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getSuperclass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()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   返回表示此 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Class 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所表示的实体（类、接口、基本类型）的父类的 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Class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。</a:t>
            </a:r>
          </a:p>
          <a:p>
            <a:pPr marL="342900" indent="-342900"/>
            <a:endParaRPr lang="en-US" altLang="zh-CN" sz="3600" dirty="0">
              <a:latin typeface="Arial" panose="020B0604020202020204" pitchFamily="34" charset="0"/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75779" y="68575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3.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全部的构造器</a:t>
            </a:r>
          </a:p>
          <a:p>
            <a:pPr marL="0" indent="0">
              <a:buNone/>
            </a:pP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   public Constructor&lt;T&gt;[] </a:t>
            </a:r>
            <a:r>
              <a:rPr lang="en-US" altLang="zh-CN" dirty="0" err="1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getConstructors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()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返回此 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Class 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对象所表示的类的所有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public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构造方法。</a:t>
            </a:r>
          </a:p>
          <a:p>
            <a:pPr marL="0" indent="0">
              <a:buNone/>
            </a:pP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   public Constructor&lt;T&gt;[] </a:t>
            </a:r>
            <a:r>
              <a:rPr lang="en-US" altLang="zh-CN" dirty="0" err="1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getDeclaredConstructors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()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返回此 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Class 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对象表示的类声明的所有构造方法。</a:t>
            </a:r>
          </a:p>
          <a:p>
            <a:pPr marL="342900" indent="-342900"/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Constructor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类中：</a:t>
            </a:r>
          </a:p>
          <a:p>
            <a:pPr marL="0" indent="0">
              <a:buNone/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   取得修饰符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: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public </a:t>
            </a:r>
            <a:r>
              <a:rPr lang="en-US" altLang="zh-CN" dirty="0" err="1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int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getModifiers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();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   取得方法名称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: public String </a:t>
            </a:r>
            <a:r>
              <a:rPr lang="en-US" altLang="zh-CN" dirty="0" err="1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getName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();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   取得参数的类型：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public Class&lt;?&gt;[] </a:t>
            </a:r>
            <a:r>
              <a:rPr lang="en-US" altLang="zh-CN" dirty="0" err="1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getParameterTypes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();</a:t>
            </a:r>
            <a:endParaRPr lang="zh-CN" altLang="en-US" sz="20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8096" y="463463"/>
            <a:ext cx="10515600" cy="5149829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 4.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全部的方法</a:t>
            </a:r>
          </a:p>
          <a:p>
            <a:pPr marL="0" indent="0">
              <a:buNone/>
            </a:pP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     public Method[] </a:t>
            </a:r>
            <a:r>
              <a:rPr lang="en-US" altLang="zh-CN" dirty="0" err="1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getDeclaredMethods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()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 返回此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Class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对象所表示的类或接口的全部方法</a:t>
            </a:r>
          </a:p>
          <a:p>
            <a:pPr marL="0" indent="0">
              <a:buNone/>
            </a:pP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     public Method[] </a:t>
            </a:r>
            <a:r>
              <a:rPr lang="en-US" altLang="zh-CN" dirty="0" err="1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getMethods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() 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 返回此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Class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对象所表示的类或接口的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public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的方法</a:t>
            </a:r>
          </a:p>
          <a:p>
            <a:pPr marL="342900" indent="-342900"/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 Method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类中：</a:t>
            </a:r>
          </a:p>
          <a:p>
            <a:pPr marL="0" indent="0">
              <a:buNone/>
            </a:pP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     public Class&lt;?&gt; </a:t>
            </a:r>
            <a:r>
              <a:rPr lang="en-US" altLang="zh-CN" dirty="0" err="1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getReturnType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()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取得全部的返回值</a:t>
            </a:r>
          </a:p>
          <a:p>
            <a:pPr marL="0" indent="0">
              <a:buNone/>
            </a:pP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     public Class&lt;?&gt;[] </a:t>
            </a:r>
            <a:r>
              <a:rPr lang="en-US" altLang="zh-CN" dirty="0" err="1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getParameterTypes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()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取得全部的参数</a:t>
            </a:r>
          </a:p>
          <a:p>
            <a:pPr marL="0" indent="0">
              <a:buNone/>
            </a:pP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     public </a:t>
            </a:r>
            <a:r>
              <a:rPr lang="en-US" altLang="zh-CN" dirty="0" err="1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int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getModifiers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()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取得修饰符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63253" y="438411"/>
            <a:ext cx="10515600" cy="5325193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5.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全部的</a:t>
            </a: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Field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    public Field[] </a:t>
            </a:r>
            <a:r>
              <a:rPr lang="en-US" altLang="zh-CN" dirty="0" err="1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getFields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()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    返回此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Class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对象所表示的类或接口的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public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的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Field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。</a:t>
            </a:r>
          </a:p>
          <a:p>
            <a:pPr marL="0" indent="0">
              <a:buNone/>
            </a:pP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    public Field[] </a:t>
            </a:r>
            <a:r>
              <a:rPr lang="en-US" altLang="zh-CN" dirty="0" err="1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getDeclaredFields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()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返回此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Class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对象所表示的类或接口的全部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Field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。</a:t>
            </a:r>
          </a:p>
          <a:p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Field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方法中：</a:t>
            </a:r>
          </a:p>
          <a:p>
            <a:pPr marL="0" indent="0">
              <a:buNone/>
            </a:pP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    public </a:t>
            </a:r>
            <a:r>
              <a:rPr lang="en-US" altLang="zh-CN" dirty="0" err="1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int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getModifiers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()  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以整数形式返回此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Field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的修饰符</a:t>
            </a:r>
          </a:p>
          <a:p>
            <a:pPr marL="0" indent="0">
              <a:buNone/>
            </a:pP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    public Class&lt;?&gt; </a:t>
            </a:r>
            <a:r>
              <a:rPr lang="en-US" altLang="zh-CN" dirty="0" err="1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getType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()  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得到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Field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的属性类型</a:t>
            </a:r>
          </a:p>
          <a:p>
            <a:pPr marL="0" indent="0">
              <a:buNone/>
            </a:pP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    public String </a:t>
            </a:r>
            <a:r>
              <a:rPr lang="en-US" altLang="zh-CN" dirty="0" err="1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getName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()  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返回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Field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的名称。</a:t>
            </a:r>
          </a:p>
          <a:p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634059" y="486400"/>
            <a:ext cx="8429684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JavaSE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知识图解</a:t>
            </a:r>
          </a:p>
        </p:txBody>
      </p:sp>
      <p:sp>
        <p:nvSpPr>
          <p:cNvPr id="5" name="TextBox 132"/>
          <p:cNvSpPr txBox="1"/>
          <p:nvPr/>
        </p:nvSpPr>
        <p:spPr>
          <a:xfrm>
            <a:off x="1663131" y="1207089"/>
            <a:ext cx="1584176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Java</a:t>
            </a:r>
            <a:r>
              <a:rPr lang="zh-CN" altLang="en-US" sz="140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发展</a:t>
            </a:r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历程</a:t>
            </a:r>
          </a:p>
        </p:txBody>
      </p:sp>
      <p:sp>
        <p:nvSpPr>
          <p:cNvPr id="6" name="TextBox 133"/>
          <p:cNvSpPr txBox="1"/>
          <p:nvPr/>
        </p:nvSpPr>
        <p:spPr>
          <a:xfrm>
            <a:off x="3538201" y="1200761"/>
            <a:ext cx="1491368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Java</a:t>
            </a:r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环境搭建</a:t>
            </a:r>
          </a:p>
        </p:txBody>
      </p:sp>
      <p:sp>
        <p:nvSpPr>
          <p:cNvPr id="7" name="TextBox 134"/>
          <p:cNvSpPr txBox="1"/>
          <p:nvPr/>
        </p:nvSpPr>
        <p:spPr>
          <a:xfrm>
            <a:off x="7104225" y="1187979"/>
            <a:ext cx="1456123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基础程序设计</a:t>
            </a:r>
          </a:p>
        </p:txBody>
      </p:sp>
      <p:sp>
        <p:nvSpPr>
          <p:cNvPr id="8" name="TextBox 135"/>
          <p:cNvSpPr txBox="1"/>
          <p:nvPr/>
        </p:nvSpPr>
        <p:spPr>
          <a:xfrm>
            <a:off x="6095201" y="2196771"/>
            <a:ext cx="1098899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数据类型</a:t>
            </a:r>
          </a:p>
        </p:txBody>
      </p:sp>
      <p:sp>
        <p:nvSpPr>
          <p:cNvPr id="9" name="TextBox 136"/>
          <p:cNvSpPr txBox="1"/>
          <p:nvPr/>
        </p:nvSpPr>
        <p:spPr>
          <a:xfrm>
            <a:off x="8199859" y="2201759"/>
            <a:ext cx="1109769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流程控制</a:t>
            </a:r>
          </a:p>
        </p:txBody>
      </p:sp>
      <p:sp>
        <p:nvSpPr>
          <p:cNvPr id="10" name="TextBox 137"/>
          <p:cNvSpPr txBox="1"/>
          <p:nvPr/>
        </p:nvSpPr>
        <p:spPr>
          <a:xfrm>
            <a:off x="7247168" y="2198561"/>
            <a:ext cx="913069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运算符</a:t>
            </a:r>
          </a:p>
        </p:txBody>
      </p:sp>
      <p:sp>
        <p:nvSpPr>
          <p:cNvPr id="11" name="TextBox 138"/>
          <p:cNvSpPr txBox="1"/>
          <p:nvPr/>
        </p:nvSpPr>
        <p:spPr>
          <a:xfrm>
            <a:off x="9366701" y="2193431"/>
            <a:ext cx="698739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数组</a:t>
            </a:r>
          </a:p>
        </p:txBody>
      </p:sp>
      <p:sp>
        <p:nvSpPr>
          <p:cNvPr id="12" name="TextBox 139"/>
          <p:cNvSpPr txBox="1"/>
          <p:nvPr/>
        </p:nvSpPr>
        <p:spPr>
          <a:xfrm>
            <a:off x="7157974" y="2993039"/>
            <a:ext cx="1448958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面向对象编程</a:t>
            </a:r>
          </a:p>
        </p:txBody>
      </p:sp>
      <p:sp>
        <p:nvSpPr>
          <p:cNvPr id="13" name="TextBox 140"/>
          <p:cNvSpPr txBox="1"/>
          <p:nvPr/>
        </p:nvSpPr>
        <p:spPr>
          <a:xfrm>
            <a:off x="5541536" y="3813328"/>
            <a:ext cx="617662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类和对象</a:t>
            </a:r>
          </a:p>
        </p:txBody>
      </p:sp>
      <p:sp>
        <p:nvSpPr>
          <p:cNvPr id="14" name="TextBox 141"/>
          <p:cNvSpPr txBox="1"/>
          <p:nvPr/>
        </p:nvSpPr>
        <p:spPr>
          <a:xfrm>
            <a:off x="6335818" y="3798411"/>
            <a:ext cx="61766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属性</a:t>
            </a:r>
          </a:p>
        </p:txBody>
      </p:sp>
      <p:sp>
        <p:nvSpPr>
          <p:cNvPr id="15" name="TextBox 142"/>
          <p:cNvSpPr txBox="1"/>
          <p:nvPr/>
        </p:nvSpPr>
        <p:spPr>
          <a:xfrm>
            <a:off x="7019548" y="3822319"/>
            <a:ext cx="61766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方法</a:t>
            </a:r>
          </a:p>
        </p:txBody>
      </p:sp>
      <p:sp>
        <p:nvSpPr>
          <p:cNvPr id="16" name="TextBox 143"/>
          <p:cNvSpPr txBox="1"/>
          <p:nvPr/>
        </p:nvSpPr>
        <p:spPr>
          <a:xfrm>
            <a:off x="9408991" y="3802899"/>
            <a:ext cx="651555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设计</a:t>
            </a:r>
            <a:endParaRPr lang="en-US" altLang="zh-CN" sz="1400"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140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模式</a:t>
            </a:r>
            <a:endParaRPr lang="zh-CN" altLang="en-US" sz="1400" dirty="0"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17" name="TextBox 144"/>
          <p:cNvSpPr txBox="1"/>
          <p:nvPr/>
        </p:nvSpPr>
        <p:spPr>
          <a:xfrm>
            <a:off x="8588371" y="3800833"/>
            <a:ext cx="61766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接口</a:t>
            </a:r>
          </a:p>
        </p:txBody>
      </p:sp>
      <p:sp>
        <p:nvSpPr>
          <p:cNvPr id="18" name="TextBox 145"/>
          <p:cNvSpPr txBox="1"/>
          <p:nvPr/>
        </p:nvSpPr>
        <p:spPr>
          <a:xfrm>
            <a:off x="7737023" y="3802001"/>
            <a:ext cx="653395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三大特性</a:t>
            </a:r>
          </a:p>
        </p:txBody>
      </p:sp>
      <p:sp>
        <p:nvSpPr>
          <p:cNvPr id="19" name="TextBox 146"/>
          <p:cNvSpPr txBox="1"/>
          <p:nvPr/>
        </p:nvSpPr>
        <p:spPr>
          <a:xfrm>
            <a:off x="6713488" y="4652010"/>
            <a:ext cx="1413706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应用程序开发</a:t>
            </a:r>
          </a:p>
        </p:txBody>
      </p:sp>
      <p:sp>
        <p:nvSpPr>
          <p:cNvPr id="20" name="TextBox 147"/>
          <p:cNvSpPr txBox="1"/>
          <p:nvPr/>
        </p:nvSpPr>
        <p:spPr>
          <a:xfrm>
            <a:off x="3717585" y="5630631"/>
            <a:ext cx="812219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JDBC</a:t>
            </a:r>
            <a:endParaRPr lang="zh-CN" altLang="en-US" sz="1400" dirty="0"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21" name="TextBox 148"/>
          <p:cNvSpPr txBox="1"/>
          <p:nvPr/>
        </p:nvSpPr>
        <p:spPr>
          <a:xfrm>
            <a:off x="4632221" y="5636245"/>
            <a:ext cx="61766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集合</a:t>
            </a:r>
          </a:p>
        </p:txBody>
      </p:sp>
      <p:sp>
        <p:nvSpPr>
          <p:cNvPr id="22" name="TextBox 149"/>
          <p:cNvSpPr txBox="1"/>
          <p:nvPr/>
        </p:nvSpPr>
        <p:spPr>
          <a:xfrm>
            <a:off x="5448041" y="5625053"/>
            <a:ext cx="1025978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异常处理</a:t>
            </a:r>
          </a:p>
        </p:txBody>
      </p:sp>
      <p:sp>
        <p:nvSpPr>
          <p:cNvPr id="23" name="TextBox 151"/>
          <p:cNvSpPr txBox="1"/>
          <p:nvPr/>
        </p:nvSpPr>
        <p:spPr>
          <a:xfrm>
            <a:off x="6576437" y="5630783"/>
            <a:ext cx="61766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类库</a:t>
            </a:r>
          </a:p>
        </p:txBody>
      </p:sp>
      <p:sp>
        <p:nvSpPr>
          <p:cNvPr id="24" name="TextBox 152"/>
          <p:cNvSpPr txBox="1"/>
          <p:nvPr/>
        </p:nvSpPr>
        <p:spPr>
          <a:xfrm>
            <a:off x="7319977" y="5625053"/>
            <a:ext cx="810226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多线程</a:t>
            </a:r>
          </a:p>
        </p:txBody>
      </p:sp>
      <p:sp>
        <p:nvSpPr>
          <p:cNvPr id="25" name="TextBox 153"/>
          <p:cNvSpPr txBox="1"/>
          <p:nvPr/>
        </p:nvSpPr>
        <p:spPr>
          <a:xfrm>
            <a:off x="8195061" y="5633724"/>
            <a:ext cx="452847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IO</a:t>
            </a:r>
            <a:endParaRPr lang="zh-CN" altLang="en-US" sz="1400" dirty="0"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26" name="TextBox 154"/>
          <p:cNvSpPr txBox="1"/>
          <p:nvPr/>
        </p:nvSpPr>
        <p:spPr>
          <a:xfrm>
            <a:off x="8736677" y="5641942"/>
            <a:ext cx="61766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反射</a:t>
            </a:r>
          </a:p>
        </p:txBody>
      </p:sp>
      <p:sp>
        <p:nvSpPr>
          <p:cNvPr id="27" name="TextBox 155"/>
          <p:cNvSpPr txBox="1"/>
          <p:nvPr/>
        </p:nvSpPr>
        <p:spPr>
          <a:xfrm>
            <a:off x="9420482" y="5647780"/>
            <a:ext cx="61766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网络</a:t>
            </a:r>
          </a:p>
        </p:txBody>
      </p:sp>
      <p:sp>
        <p:nvSpPr>
          <p:cNvPr id="28" name="TextBox 156"/>
          <p:cNvSpPr txBox="1"/>
          <p:nvPr/>
        </p:nvSpPr>
        <p:spPr>
          <a:xfrm>
            <a:off x="1658158" y="5650321"/>
            <a:ext cx="1255390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连接</a:t>
            </a:r>
            <a:r>
              <a:rPr lang="en-US" altLang="zh-CN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Oracle</a:t>
            </a:r>
            <a:endParaRPr lang="zh-CN" altLang="en-US" sz="1400" dirty="0"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29" name="TextBox 158"/>
          <p:cNvSpPr txBox="1"/>
          <p:nvPr/>
        </p:nvSpPr>
        <p:spPr>
          <a:xfrm>
            <a:off x="3589411" y="4094977"/>
            <a:ext cx="1286655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Java</a:t>
            </a:r>
            <a:r>
              <a:rPr lang="zh-CN" altLang="en-US" sz="140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新</a:t>
            </a:r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特性</a:t>
            </a:r>
          </a:p>
        </p:txBody>
      </p:sp>
      <p:cxnSp>
        <p:nvCxnSpPr>
          <p:cNvPr id="30" name="直接箭头连接符 29"/>
          <p:cNvCxnSpPr/>
          <p:nvPr/>
        </p:nvCxnSpPr>
        <p:spPr>
          <a:xfrm>
            <a:off x="7824755" y="162548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1" name="肘形连接符 30"/>
          <p:cNvCxnSpPr/>
          <p:nvPr/>
        </p:nvCxnSpPr>
        <p:spPr>
          <a:xfrm rot="10800000" flipV="1">
            <a:off x="6619855" y="1856615"/>
            <a:ext cx="1422293" cy="28803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2" name="肘形连接符 31"/>
          <p:cNvCxnSpPr/>
          <p:nvPr/>
        </p:nvCxnSpPr>
        <p:spPr>
          <a:xfrm>
            <a:off x="7806167" y="1856616"/>
            <a:ext cx="1864470" cy="28803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3" name="肘形连接符 32"/>
          <p:cNvCxnSpPr/>
          <p:nvPr/>
        </p:nvCxnSpPr>
        <p:spPr>
          <a:xfrm rot="16200000" flipH="1">
            <a:off x="4292954" y="2410064"/>
            <a:ext cx="3462300" cy="136477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4" name="直接箭头连接符 33"/>
          <p:cNvCxnSpPr>
            <a:endCxn id="12" idx="1"/>
          </p:cNvCxnSpPr>
          <p:nvPr/>
        </p:nvCxnSpPr>
        <p:spPr>
          <a:xfrm flipV="1">
            <a:off x="5376132" y="3146928"/>
            <a:ext cx="1781843" cy="58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5" name="肘形连接符 34"/>
          <p:cNvCxnSpPr/>
          <p:nvPr/>
        </p:nvCxnSpPr>
        <p:spPr>
          <a:xfrm rot="5400000">
            <a:off x="7390738" y="3237153"/>
            <a:ext cx="392262" cy="62823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6" name="肘形连接符 35"/>
          <p:cNvCxnSpPr/>
          <p:nvPr/>
        </p:nvCxnSpPr>
        <p:spPr>
          <a:xfrm rot="16200000" flipH="1">
            <a:off x="8705610" y="2564159"/>
            <a:ext cx="382879" cy="1964833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7" name="肘形连接符 36"/>
          <p:cNvCxnSpPr/>
          <p:nvPr/>
        </p:nvCxnSpPr>
        <p:spPr>
          <a:xfrm rot="5400000">
            <a:off x="7084404" y="2913964"/>
            <a:ext cx="375408" cy="128504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8" name="肘形连接符 37"/>
          <p:cNvCxnSpPr/>
          <p:nvPr/>
        </p:nvCxnSpPr>
        <p:spPr>
          <a:xfrm rot="5400000">
            <a:off x="6684782" y="2502011"/>
            <a:ext cx="345515" cy="208690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9" name="肘形连接符 38"/>
          <p:cNvCxnSpPr/>
          <p:nvPr/>
        </p:nvCxnSpPr>
        <p:spPr>
          <a:xfrm rot="16200000" flipH="1">
            <a:off x="8209158" y="3074259"/>
            <a:ext cx="367917" cy="956966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0" name="肘形连接符 39"/>
          <p:cNvCxnSpPr/>
          <p:nvPr/>
        </p:nvCxnSpPr>
        <p:spPr>
          <a:xfrm rot="5400000">
            <a:off x="5452889" y="3627352"/>
            <a:ext cx="583178" cy="3364185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1" name="肘形连接符 40"/>
          <p:cNvCxnSpPr/>
          <p:nvPr/>
        </p:nvCxnSpPr>
        <p:spPr>
          <a:xfrm rot="5400000">
            <a:off x="5871607" y="4046070"/>
            <a:ext cx="583178" cy="2526749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2" name="肘形连接符 41"/>
          <p:cNvCxnSpPr/>
          <p:nvPr/>
        </p:nvCxnSpPr>
        <p:spPr>
          <a:xfrm rot="5400000">
            <a:off x="6373871" y="4534277"/>
            <a:ext cx="569123" cy="1536279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3" name="肘形连接符 42"/>
          <p:cNvCxnSpPr/>
          <p:nvPr/>
        </p:nvCxnSpPr>
        <p:spPr>
          <a:xfrm rot="5400000">
            <a:off x="6856411" y="5030874"/>
            <a:ext cx="583178" cy="55714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4" name="肘形连接符 43"/>
          <p:cNvCxnSpPr/>
          <p:nvPr/>
        </p:nvCxnSpPr>
        <p:spPr>
          <a:xfrm rot="16200000" flipH="1">
            <a:off x="7278565" y="5165859"/>
            <a:ext cx="583178" cy="28716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5" name="肘形连接符 44"/>
          <p:cNvCxnSpPr/>
          <p:nvPr/>
        </p:nvCxnSpPr>
        <p:spPr>
          <a:xfrm rot="16200000" flipH="1">
            <a:off x="7632218" y="4812206"/>
            <a:ext cx="583178" cy="994474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6" name="肘形连接符 45"/>
          <p:cNvCxnSpPr/>
          <p:nvPr/>
        </p:nvCxnSpPr>
        <p:spPr>
          <a:xfrm rot="16200000" flipH="1">
            <a:off x="7923997" y="4493132"/>
            <a:ext cx="624087" cy="161893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7" name="肘形连接符 46"/>
          <p:cNvCxnSpPr/>
          <p:nvPr/>
        </p:nvCxnSpPr>
        <p:spPr>
          <a:xfrm rot="16200000" flipH="1">
            <a:off x="8307503" y="4142729"/>
            <a:ext cx="583178" cy="2345044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8" name="直接箭头连接符 47"/>
          <p:cNvCxnSpPr/>
          <p:nvPr/>
        </p:nvCxnSpPr>
        <p:spPr>
          <a:xfrm rot="10800000" flipV="1">
            <a:off x="2914137" y="5800555"/>
            <a:ext cx="791745" cy="61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sp>
        <p:nvSpPr>
          <p:cNvPr id="49" name="TextBox 168"/>
          <p:cNvSpPr txBox="1"/>
          <p:nvPr/>
        </p:nvSpPr>
        <p:spPr>
          <a:xfrm>
            <a:off x="3304429" y="1992668"/>
            <a:ext cx="1477370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Eclipse</a:t>
            </a:r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使用</a:t>
            </a:r>
          </a:p>
        </p:txBody>
      </p:sp>
      <p:cxnSp>
        <p:nvCxnSpPr>
          <p:cNvPr id="50" name="直接箭头连接符 49"/>
          <p:cNvCxnSpPr>
            <a:endCxn id="49" idx="3"/>
          </p:cNvCxnSpPr>
          <p:nvPr/>
        </p:nvCxnSpPr>
        <p:spPr>
          <a:xfrm rot="10800000" flipV="1">
            <a:off x="4781799" y="2144646"/>
            <a:ext cx="558584" cy="19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sp>
        <p:nvSpPr>
          <p:cNvPr id="51" name="TextBox 199"/>
          <p:cNvSpPr txBox="1"/>
          <p:nvPr/>
        </p:nvSpPr>
        <p:spPr>
          <a:xfrm>
            <a:off x="1661356" y="2380687"/>
            <a:ext cx="1144826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泛型</a:t>
            </a:r>
          </a:p>
        </p:txBody>
      </p:sp>
      <p:sp>
        <p:nvSpPr>
          <p:cNvPr id="52" name="TextBox 200"/>
          <p:cNvSpPr txBox="1"/>
          <p:nvPr/>
        </p:nvSpPr>
        <p:spPr>
          <a:xfrm>
            <a:off x="1652860" y="2998310"/>
            <a:ext cx="115332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枚举</a:t>
            </a:r>
          </a:p>
        </p:txBody>
      </p:sp>
      <p:sp>
        <p:nvSpPr>
          <p:cNvPr id="53" name="TextBox 201"/>
          <p:cNvSpPr txBox="1"/>
          <p:nvPr/>
        </p:nvSpPr>
        <p:spPr>
          <a:xfrm>
            <a:off x="1652859" y="3602289"/>
            <a:ext cx="1206591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装箱</a:t>
            </a:r>
            <a:r>
              <a:rPr lang="en-US" altLang="zh-CN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/</a:t>
            </a:r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拆箱</a:t>
            </a:r>
          </a:p>
        </p:txBody>
      </p:sp>
      <p:sp>
        <p:nvSpPr>
          <p:cNvPr id="54" name="TextBox 202"/>
          <p:cNvSpPr txBox="1"/>
          <p:nvPr/>
        </p:nvSpPr>
        <p:spPr>
          <a:xfrm>
            <a:off x="1661355" y="4246448"/>
            <a:ext cx="117350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可变参数</a:t>
            </a:r>
          </a:p>
        </p:txBody>
      </p:sp>
      <p:sp>
        <p:nvSpPr>
          <p:cNvPr id="55" name="TextBox 203"/>
          <p:cNvSpPr txBox="1"/>
          <p:nvPr/>
        </p:nvSpPr>
        <p:spPr>
          <a:xfrm>
            <a:off x="1661355" y="4835227"/>
            <a:ext cx="1193946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Annotation</a:t>
            </a:r>
            <a:endParaRPr lang="zh-CN" altLang="en-US" sz="1400" dirty="0"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</p:txBody>
      </p:sp>
      <p:cxnSp>
        <p:nvCxnSpPr>
          <p:cNvPr id="56" name="肘形连接符 55"/>
          <p:cNvCxnSpPr>
            <a:stCxn id="29" idx="1"/>
            <a:endCxn id="51" idx="3"/>
          </p:cNvCxnSpPr>
          <p:nvPr/>
        </p:nvCxnSpPr>
        <p:spPr>
          <a:xfrm rot="10800000">
            <a:off x="2806183" y="2534576"/>
            <a:ext cx="783229" cy="171429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57" name="肘形连接符 56"/>
          <p:cNvCxnSpPr>
            <a:stCxn id="29" idx="1"/>
            <a:endCxn id="52" idx="3"/>
          </p:cNvCxnSpPr>
          <p:nvPr/>
        </p:nvCxnSpPr>
        <p:spPr>
          <a:xfrm rot="10800000">
            <a:off x="2806183" y="3152200"/>
            <a:ext cx="783229" cy="10966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58" name="肘形连接符 57"/>
          <p:cNvCxnSpPr/>
          <p:nvPr/>
        </p:nvCxnSpPr>
        <p:spPr>
          <a:xfrm rot="10800000">
            <a:off x="2855041" y="3765693"/>
            <a:ext cx="743607" cy="483172"/>
          </a:xfrm>
          <a:prstGeom prst="bentConnector3">
            <a:avLst>
              <a:gd name="adj1" fmla="val 53925"/>
            </a:avLst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59" name="肘形连接符 58"/>
          <p:cNvCxnSpPr/>
          <p:nvPr/>
        </p:nvCxnSpPr>
        <p:spPr>
          <a:xfrm rot="10800000" flipV="1">
            <a:off x="2841653" y="4248562"/>
            <a:ext cx="708504" cy="73788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60" name="直接箭头连接符 59"/>
          <p:cNvCxnSpPr>
            <a:stCxn id="6" idx="3"/>
          </p:cNvCxnSpPr>
          <p:nvPr/>
        </p:nvCxnSpPr>
        <p:spPr>
          <a:xfrm>
            <a:off x="5029569" y="1354649"/>
            <a:ext cx="2034162" cy="138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61" name="直接箭头连接符 60"/>
          <p:cNvCxnSpPr>
            <a:stCxn id="5" idx="3"/>
            <a:endCxn id="6" idx="1"/>
          </p:cNvCxnSpPr>
          <p:nvPr/>
        </p:nvCxnSpPr>
        <p:spPr>
          <a:xfrm flipV="1">
            <a:off x="3247307" y="1354649"/>
            <a:ext cx="290894" cy="63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62" name="直接箭头连接符 61"/>
          <p:cNvCxnSpPr/>
          <p:nvPr/>
        </p:nvCxnSpPr>
        <p:spPr>
          <a:xfrm rot="5400000">
            <a:off x="7666561" y="3539454"/>
            <a:ext cx="494887" cy="59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63" name="直接箭头连接符 62"/>
          <p:cNvCxnSpPr/>
          <p:nvPr/>
        </p:nvCxnSpPr>
        <p:spPr>
          <a:xfrm rot="10800000">
            <a:off x="4889713" y="4251626"/>
            <a:ext cx="47277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64" name="肘形连接符 63"/>
          <p:cNvCxnSpPr/>
          <p:nvPr/>
        </p:nvCxnSpPr>
        <p:spPr>
          <a:xfrm rot="16200000" flipH="1">
            <a:off x="7930786" y="1397256"/>
            <a:ext cx="706003" cy="92245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538619"/>
            <a:ext cx="10515600" cy="5638344"/>
          </a:xfrm>
        </p:spPr>
        <p:txBody>
          <a:bodyPr/>
          <a:lstStyle/>
          <a:p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 6.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类所在的包    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Package </a:t>
            </a:r>
            <a:r>
              <a:rPr lang="en-US" altLang="zh-CN" sz="2400" b="1" dirty="0" err="1">
                <a:latin typeface="Arial" panose="020B0604020202020204" pitchFamily="34" charset="0"/>
                <a:ea typeface="宋体" panose="02010600030101010101" pitchFamily="2" charset="-122"/>
              </a:rPr>
              <a:t>getPackage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() 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三、通过反射调用类中的指定方法、指定属性</a:t>
            </a:r>
            <a:b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40077"/>
            <a:ext cx="10515600" cy="4936886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1.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调用指定方法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通过反射，调用类中的方法，通过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Method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类完成。步骤：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1.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通过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Class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类的</a:t>
            </a:r>
            <a:r>
              <a:rPr lang="en-US" altLang="zh-CN" b="1" dirty="0" err="1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getMethod</a:t>
            </a: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(String </a:t>
            </a:r>
            <a:r>
              <a:rPr lang="en-US" altLang="zh-CN" b="1" dirty="0" err="1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name,Class</a:t>
            </a: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…</a:t>
            </a:r>
            <a:r>
              <a:rPr lang="en-US" altLang="zh-CN" b="1" dirty="0" err="1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parameterTypes</a:t>
            </a: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)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方法取得一个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Method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对象，并设置此方法操作时所需要的参数类型。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 2.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之后使用</a:t>
            </a: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Object invoke(Object </a:t>
            </a:r>
            <a:r>
              <a:rPr lang="en-US" altLang="zh-CN" b="1" dirty="0" err="1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obj</a:t>
            </a: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, Object[] </a:t>
            </a:r>
            <a:r>
              <a:rPr lang="en-US" altLang="zh-CN" b="1" dirty="0" err="1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args</a:t>
            </a: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)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进行调用，并向方法中传递要设置的</a:t>
            </a:r>
            <a:r>
              <a:rPr lang="en-US" altLang="zh-CN" dirty="0" err="1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obj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对象的参数信息。</a:t>
            </a:r>
            <a:endParaRPr lang="en-US" altLang="zh-CN" sz="2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3357" y="452807"/>
            <a:ext cx="10515600" cy="1325563"/>
          </a:xfrm>
        </p:spPr>
        <p:txBody>
          <a:bodyPr/>
          <a:lstStyle/>
          <a:p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三、通过反射调用类中的指定方法、指定属性</a:t>
            </a:r>
            <a:br>
              <a:rPr lang="zh-CN" altLang="en-US" sz="4000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52603"/>
            <a:ext cx="10515600" cy="492436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 Object invoke(Object </a:t>
            </a:r>
            <a:r>
              <a:rPr lang="en-US" altLang="zh-CN" sz="3200" b="1" dirty="0" err="1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obj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, Object …  </a:t>
            </a:r>
            <a:r>
              <a:rPr lang="en-US" altLang="zh-CN" sz="3200" b="1" dirty="0" err="1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args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)</a:t>
            </a:r>
            <a:endParaRPr lang="en-US" altLang="zh-CN" sz="3200" dirty="0"/>
          </a:p>
          <a:p>
            <a:pPr marL="0" indent="0">
              <a:lnSpc>
                <a:spcPts val="3000"/>
              </a:lnSpc>
              <a:buNone/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说明：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1.Object </a:t>
            </a: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对应原方法的返回值，若原方法无返回值，此时返回</a:t>
            </a: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null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marL="0" indent="0">
              <a:lnSpc>
                <a:spcPts val="3000"/>
              </a:lnSpc>
              <a:spcBef>
                <a:spcPts val="1200"/>
              </a:spcBef>
              <a:buNone/>
            </a:pP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2.</a:t>
            </a: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若原方法若为静态方法，此时形参</a:t>
            </a: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Object </a:t>
            </a:r>
            <a:r>
              <a:rPr lang="en-US" altLang="zh-CN" sz="3200" dirty="0" err="1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obj</a:t>
            </a: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可为</a:t>
            </a: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null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marL="0" indent="0">
              <a:lnSpc>
                <a:spcPts val="3000"/>
              </a:lnSpc>
              <a:spcBef>
                <a:spcPts val="1200"/>
              </a:spcBef>
              <a:buNone/>
            </a:pP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3.</a:t>
            </a: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若原方法形参列表为空，则</a:t>
            </a: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Object[] </a:t>
            </a:r>
            <a:r>
              <a:rPr lang="en-US" altLang="zh-CN" sz="3200" dirty="0" err="1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args</a:t>
            </a: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为</a:t>
            </a: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null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marL="0" indent="0">
              <a:lnSpc>
                <a:spcPts val="3000"/>
              </a:lnSpc>
              <a:spcBef>
                <a:spcPts val="1200"/>
              </a:spcBef>
              <a:buNone/>
            </a:pP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4.</a:t>
            </a: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若原方法声明为</a:t>
            </a: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private,</a:t>
            </a: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则需要在调用此</a:t>
            </a: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invoke()</a:t>
            </a: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方法前，显式调用方法对象的</a:t>
            </a:r>
            <a:r>
              <a:rPr lang="en-US" altLang="zh-CN" sz="3200" dirty="0" err="1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setAccessible</a:t>
            </a: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(true)</a:t>
            </a: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方法，将可访问</a:t>
            </a: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private</a:t>
            </a: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的方法。</a:t>
            </a:r>
            <a:endParaRPr lang="en-US" altLang="zh-CN" sz="3200" dirty="0">
              <a:latin typeface="Arial" panose="020B0604020202020204" pitchFamily="34" charset="0"/>
            </a:endParaRPr>
          </a:p>
          <a:p>
            <a:endParaRPr lang="zh-CN" altLang="en-US"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5882" y="427755"/>
            <a:ext cx="10515600" cy="1325563"/>
          </a:xfrm>
        </p:spPr>
        <p:txBody>
          <a:bodyPr/>
          <a:lstStyle/>
          <a:p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2.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调用指定属性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139868"/>
            <a:ext cx="10515600" cy="503709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 在反射机制中，可以直接通过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Field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类操作类中的属性，通过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Field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类提供的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set()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和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get()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方法就可以完成设置和取得属性内容的操作。</a:t>
            </a:r>
          </a:p>
          <a:p>
            <a:pPr marL="0" indent="0">
              <a:buNone/>
            </a:pP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 public Field </a:t>
            </a:r>
            <a:r>
              <a:rPr lang="en-US" altLang="zh-CN" sz="2400" dirty="0" err="1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getField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(String name) 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返回此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Class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对象表示的类或接口的指定的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public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的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Field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。</a:t>
            </a:r>
          </a:p>
          <a:p>
            <a:pPr marL="0" indent="0">
              <a:buNone/>
            </a:pP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 public Field </a:t>
            </a:r>
            <a:r>
              <a:rPr lang="en-US" altLang="zh-CN" sz="2400" dirty="0" err="1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getDeclaredField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(String name)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返回此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Class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对象表示的类或接口的指定的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Field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。</a:t>
            </a:r>
            <a:endParaRPr lang="en-US" altLang="zh-CN" sz="2400" dirty="0">
              <a:latin typeface="Arial" panose="020B0604020202020204" pitchFamily="34" charset="0"/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 在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Field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中：</a:t>
            </a:r>
          </a:p>
          <a:p>
            <a:pPr marL="0" indent="0">
              <a:buNone/>
            </a:pP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 public Object get(Object </a:t>
            </a:r>
            <a:r>
              <a:rPr lang="en-US" altLang="zh-CN" sz="2400" dirty="0" err="1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obj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) 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取得指定对象</a:t>
            </a:r>
            <a:r>
              <a:rPr lang="en-US" altLang="zh-CN" sz="2400" dirty="0" err="1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obj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上此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Field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的属性内容</a:t>
            </a:r>
          </a:p>
          <a:p>
            <a:pPr marL="0" indent="0">
              <a:buNone/>
            </a:pP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 public void set(Object </a:t>
            </a:r>
            <a:r>
              <a:rPr lang="en-US" altLang="zh-CN" sz="2400" dirty="0" err="1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obj,Object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value) 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设置指定对象</a:t>
            </a:r>
            <a:r>
              <a:rPr lang="en-US" altLang="zh-CN" sz="2400" dirty="0" err="1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obj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上此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Field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的属性内容</a:t>
            </a:r>
          </a:p>
          <a:p>
            <a:pPr marL="0" indent="0">
              <a:buNone/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 注：在类中属性都设置为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private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的前提下，在使用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set()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和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get()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方法时，首先要使用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Field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类中的</a:t>
            </a:r>
            <a:r>
              <a:rPr lang="en-US" altLang="zh-CN" sz="2400" dirty="0" err="1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setAccessible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(true)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方法将需要操作的属性设置为可以被外部访问。</a:t>
            </a:r>
          </a:p>
          <a:p>
            <a:pPr marL="0" indent="0">
              <a:buNone/>
            </a:pP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 public void </a:t>
            </a:r>
            <a:r>
              <a:rPr lang="en-US" altLang="zh-CN" sz="2400" dirty="0" err="1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setAccessible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(true)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访问私有属性时，让这个属性可见。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 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marL="342900" indent="-342900"/>
            <a:endParaRPr lang="en-US" altLang="zh-CN" sz="2400" dirty="0">
              <a:latin typeface="Arial" panose="020B0604020202020204" pitchFamily="34" charset="0"/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endParaRPr lang="zh-CN" altLang="en-US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5882" y="465333"/>
            <a:ext cx="10515600" cy="1325563"/>
          </a:xfrm>
        </p:spPr>
        <p:txBody>
          <a:bodyPr/>
          <a:lstStyle/>
          <a:p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Java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动态代理</a:t>
            </a:r>
            <a:br>
              <a:rPr lang="zh-CN" altLang="en-US" sz="2400" dirty="0">
                <a:latin typeface="Arial" panose="020B0604020202020204" pitchFamily="34" charset="0"/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b="1" dirty="0">
                <a:ea typeface="宋体" panose="02010600030101010101" pitchFamily="2" charset="-122"/>
                <a:sym typeface="Arial Unicode MS" pitchFamily="34" charset="-122"/>
              </a:rPr>
              <a:t>  Proxy</a:t>
            </a:r>
            <a:r>
              <a:rPr lang="en-US" altLang="zh-CN" dirty="0">
                <a:ea typeface="宋体" panose="02010600030101010101" pitchFamily="2" charset="-122"/>
                <a:sym typeface="Arial Unicode MS" pitchFamily="34" charset="-122"/>
              </a:rPr>
              <a:t> </a:t>
            </a:r>
            <a:r>
              <a:rPr lang="zh-CN" altLang="en-US" dirty="0">
                <a:ea typeface="宋体" panose="02010600030101010101" pitchFamily="2" charset="-122"/>
                <a:sym typeface="Arial Unicode MS" pitchFamily="34" charset="-122"/>
              </a:rPr>
              <a:t>：专门完成代理的操作类，是所有动态代理类的父类。通过此类为一个或多个接口动态地生成实现类。</a:t>
            </a:r>
          </a:p>
          <a:p>
            <a:pPr marL="0" indent="0">
              <a:buNone/>
            </a:pPr>
            <a:r>
              <a:rPr lang="zh-CN" altLang="en-US" dirty="0">
                <a:ea typeface="宋体" panose="02010600030101010101" pitchFamily="2" charset="-122"/>
              </a:rPr>
              <a:t>创建一个动态代理类所对应的</a:t>
            </a:r>
            <a:r>
              <a:rPr lang="en-US" altLang="zh-CN" dirty="0">
                <a:ea typeface="宋体" panose="02010600030101010101" pitchFamily="2" charset="-122"/>
              </a:rPr>
              <a:t>Class</a:t>
            </a:r>
            <a:r>
              <a:rPr lang="zh-CN" altLang="en-US" dirty="0">
                <a:ea typeface="宋体" panose="02010600030101010101" pitchFamily="2" charset="-122"/>
              </a:rPr>
              <a:t>对象</a:t>
            </a:r>
          </a:p>
          <a:p>
            <a:pPr marL="457200" lvl="1" indent="0">
              <a:buNone/>
            </a:pPr>
            <a:r>
              <a:rPr lang="en-US" altLang="zh-CN" b="1" dirty="0">
                <a:ea typeface="宋体" panose="02010600030101010101" pitchFamily="2" charset="-122"/>
              </a:rPr>
              <a:t>      static Object   </a:t>
            </a:r>
            <a:r>
              <a:rPr lang="en-US" altLang="zh-CN" b="1" dirty="0" err="1">
                <a:ea typeface="宋体" panose="02010600030101010101" pitchFamily="2" charset="-122"/>
              </a:rPr>
              <a:t>newProxyInstance</a:t>
            </a:r>
            <a:r>
              <a:rPr lang="en-US" altLang="zh-CN" b="1" dirty="0">
                <a:ea typeface="宋体" panose="02010600030101010101" pitchFamily="2" charset="-122"/>
              </a:rPr>
              <a:t>(</a:t>
            </a:r>
            <a:r>
              <a:rPr lang="en-US" altLang="zh-CN" b="1" dirty="0" err="1">
                <a:ea typeface="宋体" panose="02010600030101010101" pitchFamily="2" charset="-122"/>
              </a:rPr>
              <a:t>ClassLoader</a:t>
            </a:r>
            <a:r>
              <a:rPr lang="en-US" altLang="zh-CN" b="1" dirty="0">
                <a:ea typeface="宋体" panose="02010600030101010101" pitchFamily="2" charset="-122"/>
              </a:rPr>
              <a:t> loader, Class&lt;?&gt;[] interfaces, </a:t>
            </a:r>
            <a:r>
              <a:rPr lang="en-US" altLang="zh-CN" b="1" dirty="0" err="1">
                <a:ea typeface="宋体" panose="02010600030101010101" pitchFamily="2" charset="-122"/>
              </a:rPr>
              <a:t>InvocationHandler</a:t>
            </a:r>
            <a:r>
              <a:rPr lang="en-US" altLang="zh-CN" b="1" dirty="0">
                <a:ea typeface="宋体" panose="02010600030101010101" pitchFamily="2" charset="-122"/>
              </a:rPr>
              <a:t> h)  </a:t>
            </a:r>
            <a:r>
              <a:rPr lang="zh-CN" altLang="en-US" dirty="0">
                <a:ea typeface="宋体" panose="02010600030101010101" pitchFamily="2" charset="-122"/>
              </a:rPr>
              <a:t>直接创建一个动态代理对象</a:t>
            </a: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B7801CD-C526-41E0-B8EE-A47DA716D28B}"/>
              </a:ext>
            </a:extLst>
          </p:cNvPr>
          <p:cNvSpPr/>
          <p:nvPr/>
        </p:nvSpPr>
        <p:spPr>
          <a:xfrm>
            <a:off x="2090738" y="414563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Courier New" panose="02070309020205020404" pitchFamily="49" charset="0"/>
              </a:rPr>
              <a:t>/**</a:t>
            </a:r>
          </a:p>
          <a:p>
            <a:r>
              <a:rPr lang="zh-CN" altLang="en-US" b="1" dirty="0">
                <a:solidFill>
                  <a:srgbClr val="FF0000"/>
                </a:solidFill>
                <a:latin typeface="Courier New" panose="02070309020205020404" pitchFamily="49" charset="0"/>
              </a:rPr>
              <a:t> * 注意：如果一个对象想要通过</a:t>
            </a:r>
            <a:r>
              <a:rPr lang="en-US" altLang="zh-CN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Proxy.newProxyInstance</a:t>
            </a:r>
            <a:r>
              <a:rPr lang="zh-CN" altLang="en-US" b="1" dirty="0">
                <a:solidFill>
                  <a:srgbClr val="FF0000"/>
                </a:solidFill>
                <a:latin typeface="Courier New" panose="02070309020205020404" pitchFamily="49" charset="0"/>
              </a:rPr>
              <a:t>方法被代理，</a:t>
            </a:r>
          </a:p>
          <a:p>
            <a:r>
              <a:rPr lang="zh-CN" altLang="en-US" b="1" dirty="0">
                <a:solidFill>
                  <a:srgbClr val="FF0000"/>
                </a:solidFill>
                <a:latin typeface="Courier New" panose="02070309020205020404" pitchFamily="49" charset="0"/>
              </a:rPr>
              <a:t> * 那么这个对象的类一定要有相应的接口</a:t>
            </a:r>
          </a:p>
          <a:p>
            <a:r>
              <a:rPr lang="zh-CN" altLang="en-US" b="1" dirty="0">
                <a:solidFill>
                  <a:srgbClr val="FF0000"/>
                </a:solidFill>
                <a:latin typeface="Courier New" panose="02070309020205020404" pitchFamily="49" charset="0"/>
              </a:rPr>
              <a:t> * 就像本类中的</a:t>
            </a:r>
            <a:r>
              <a:rPr lang="en-US" altLang="zh-CN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ITestDemo</a:t>
            </a:r>
            <a:r>
              <a:rPr lang="zh-CN" altLang="en-US" b="1" dirty="0">
                <a:solidFill>
                  <a:srgbClr val="FF0000"/>
                </a:solidFill>
                <a:latin typeface="Courier New" panose="02070309020205020404" pitchFamily="49" charset="0"/>
              </a:rPr>
              <a:t>接口和实现类</a:t>
            </a:r>
            <a:r>
              <a:rPr lang="en-US" altLang="zh-CN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TestDemoImpl</a:t>
            </a:r>
            <a:endParaRPr lang="en-US" altLang="zh-CN" b="1" dirty="0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r>
              <a:rPr lang="zh-CN" altLang="en-US" b="1" dirty="0">
                <a:solidFill>
                  <a:srgbClr val="FF0000"/>
                </a:solidFill>
                <a:latin typeface="Courier New" panose="02070309020205020404" pitchFamily="49" charset="0"/>
              </a:rPr>
              <a:t> *</a:t>
            </a:r>
            <a:r>
              <a:rPr lang="en-US" altLang="zh-CN" b="1" dirty="0">
                <a:solidFill>
                  <a:srgbClr val="FF0000"/>
                </a:solidFill>
                <a:latin typeface="Courier New" panose="02070309020205020404" pitchFamily="49" charset="0"/>
              </a:rPr>
              <a:t>/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3357" y="452807"/>
            <a:ext cx="10515600" cy="1325563"/>
          </a:xfrm>
        </p:spPr>
        <p:txBody>
          <a:bodyPr/>
          <a:lstStyle/>
          <a:p>
            <a:r>
              <a:rPr lang="zh-CN" altLang="zh-CN" b="1" dirty="0">
                <a:ea typeface="宋体" panose="02010600030101010101" pitchFamily="2" charset="-122"/>
                <a:sym typeface="Times New Roman" panose="02020603050405020304" pitchFamily="18" charset="0"/>
              </a:rPr>
              <a:t>动态代理步骤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5986" y="15876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>
                <a:ea typeface="宋体" panose="02010600030101010101" pitchFamily="2" charset="-122"/>
                <a:sym typeface="Times New Roman" panose="02020603050405020304" pitchFamily="18" charset="0"/>
              </a:rPr>
              <a:t>1.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创建一个实现接口</a:t>
            </a:r>
            <a:r>
              <a:rPr lang="en-US" altLang="zh-CN" b="1" dirty="0" err="1">
                <a:ea typeface="宋体" panose="02010600030101010101" pitchFamily="2" charset="-122"/>
                <a:sym typeface="Times New Roman" panose="02020603050405020304" pitchFamily="18" charset="0"/>
              </a:rPr>
              <a:t>InvocationHandler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的类，它必须实现</a:t>
            </a:r>
            <a:r>
              <a:rPr lang="en-US" altLang="zh-CN" dirty="0">
                <a:ea typeface="宋体" panose="02010600030101010101" pitchFamily="2" charset="-122"/>
                <a:sym typeface="Times New Roman" panose="02020603050405020304" pitchFamily="18" charset="0"/>
              </a:rPr>
              <a:t>invoke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方法，以完成代理的具体操作。</a:t>
            </a:r>
          </a:p>
          <a:p>
            <a:pPr>
              <a:buNone/>
            </a:pPr>
            <a:r>
              <a:rPr lang="en-US" altLang="zh-CN" dirty="0">
                <a:ea typeface="宋体" panose="02010600030101010101" pitchFamily="2" charset="-122"/>
                <a:sym typeface="Times New Roman" panose="02020603050405020304" pitchFamily="18" charset="0"/>
              </a:rPr>
              <a:t>2.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创建被代理的类以及接口</a:t>
            </a:r>
          </a:p>
          <a:p>
            <a:pPr>
              <a:buNone/>
            </a:pPr>
            <a:endParaRPr lang="zh-CN" altLang="en-US" b="1" dirty="0"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b="1" dirty="0">
                <a:ea typeface="宋体" panose="02010600030101010101" pitchFamily="2" charset="-122"/>
                <a:sym typeface="Times New Roman" panose="02020603050405020304" pitchFamily="18" charset="0"/>
              </a:rPr>
              <a:t>3.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通过</a:t>
            </a:r>
            <a:r>
              <a:rPr lang="en-US" altLang="zh-CN" dirty="0">
                <a:ea typeface="宋体" panose="02010600030101010101" pitchFamily="2" charset="-122"/>
                <a:sym typeface="Times New Roman" panose="02020603050405020304" pitchFamily="18" charset="0"/>
              </a:rPr>
              <a:t>Proxy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的静态方法</a:t>
            </a:r>
          </a:p>
          <a:p>
            <a:pPr marL="0" indent="0">
              <a:buNone/>
            </a:pPr>
            <a:r>
              <a:rPr lang="en-US" altLang="zh-CN" dirty="0" err="1">
                <a:ea typeface="宋体" panose="02010600030101010101" pitchFamily="2" charset="-122"/>
                <a:sym typeface="Times New Roman" panose="02020603050405020304" pitchFamily="18" charset="0"/>
              </a:rPr>
              <a:t>newProxyInstance</a:t>
            </a:r>
            <a:r>
              <a:rPr lang="en-US" altLang="zh-CN" dirty="0">
                <a:ea typeface="宋体" panose="02010600030101010101" pitchFamily="2" charset="-122"/>
                <a:sym typeface="Times New Roman" panose="02020603050405020304" pitchFamily="18" charset="0"/>
              </a:rPr>
              <a:t>(</a:t>
            </a:r>
            <a:r>
              <a:rPr lang="en-US" altLang="zh-CN" dirty="0" err="1">
                <a:ea typeface="宋体" panose="02010600030101010101" pitchFamily="2" charset="-122"/>
                <a:sym typeface="Times New Roman" panose="02020603050405020304" pitchFamily="18" charset="0"/>
              </a:rPr>
              <a:t>ClassLoader</a:t>
            </a:r>
            <a:r>
              <a:rPr lang="en-US" altLang="zh-CN" dirty="0">
                <a:ea typeface="宋体" panose="02010600030101010101" pitchFamily="2" charset="-122"/>
                <a:sym typeface="Times New Roman" panose="02020603050405020304" pitchFamily="18" charset="0"/>
              </a:rPr>
              <a:t> loader, Class[] interfaces, </a:t>
            </a:r>
            <a:r>
              <a:rPr lang="en-US" altLang="zh-CN" dirty="0" err="1">
                <a:ea typeface="宋体" panose="02010600030101010101" pitchFamily="2" charset="-122"/>
                <a:sym typeface="Times New Roman" panose="02020603050405020304" pitchFamily="18" charset="0"/>
              </a:rPr>
              <a:t>InvocationHandler</a:t>
            </a:r>
            <a:r>
              <a:rPr lang="en-US" altLang="zh-CN" dirty="0">
                <a:ea typeface="宋体" panose="02010600030101010101" pitchFamily="2" charset="-122"/>
                <a:sym typeface="Times New Roman" panose="02020603050405020304" pitchFamily="18" charset="0"/>
              </a:rPr>
              <a:t> h) 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创建一个</a:t>
            </a:r>
            <a:r>
              <a:rPr lang="en-US" altLang="zh-CN" dirty="0">
                <a:ea typeface="宋体" panose="02010600030101010101" pitchFamily="2" charset="-122"/>
                <a:sym typeface="Times New Roman" panose="02020603050405020304" pitchFamily="18" charset="0"/>
              </a:rPr>
              <a:t>Subject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接口代理</a:t>
            </a:r>
          </a:p>
          <a:p>
            <a:pPr marL="0" indent="0">
              <a:buNone/>
            </a:pPr>
            <a:r>
              <a:rPr lang="en-US" altLang="zh-CN" dirty="0">
                <a:ea typeface="宋体" panose="02010600030101010101" pitchFamily="2" charset="-122"/>
                <a:sym typeface="Times New Roman" panose="02020603050405020304" pitchFamily="18" charset="0"/>
              </a:rPr>
              <a:t>4.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通过 </a:t>
            </a:r>
            <a:r>
              <a:rPr lang="en-US" altLang="zh-CN" dirty="0">
                <a:ea typeface="宋体" panose="02010600030101010101" pitchFamily="2" charset="-122"/>
                <a:sym typeface="Times New Roman" panose="02020603050405020304" pitchFamily="18" charset="0"/>
              </a:rPr>
              <a:t>Subject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代理调用</a:t>
            </a:r>
            <a:r>
              <a:rPr lang="en-US" altLang="zh-CN" dirty="0" err="1">
                <a:ea typeface="宋体" panose="02010600030101010101" pitchFamily="2" charset="-122"/>
                <a:sym typeface="Times New Roman" panose="02020603050405020304" pitchFamily="18" charset="0"/>
              </a:rPr>
              <a:t>RealSubject</a:t>
            </a:r>
            <a:r>
              <a:rPr lang="zh-CN" altLang="en-US" dirty="0">
                <a:ea typeface="宋体" panose="02010600030101010101" pitchFamily="2" charset="-122"/>
                <a:sym typeface="Times New Roman" panose="02020603050405020304" pitchFamily="18" charset="0"/>
              </a:rPr>
              <a:t>实现类的方法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2637"/>
            <a:ext cx="12192000" cy="761731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975544" y="474418"/>
            <a:ext cx="8229600" cy="1000132"/>
          </a:xfrm>
        </p:spPr>
        <p:txBody>
          <a:bodyPr>
            <a:normAutofit/>
          </a:bodyPr>
          <a:lstStyle/>
          <a:p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JAVA</a:t>
            </a:r>
            <a:r>
              <a:rPr lang="zh-CN" altLang="en-US" sz="4000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 Unicode MS" pitchFamily="34" charset="-122"/>
              </a:rPr>
              <a:t>基础课程内容</a:t>
            </a:r>
            <a:endParaRPr lang="zh-CN" altLang="en-US" sz="4000" dirty="0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  <a:cs typeface="Arial Unicode MS" pitchFamily="34" charset="-122"/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1008034" y="1703665"/>
            <a:ext cx="4071966" cy="4500594"/>
          </a:xfrm>
        </p:spPr>
        <p:txBody>
          <a:bodyPr>
            <a:noAutofit/>
          </a:bodyPr>
          <a:lstStyle/>
          <a:p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第一章 </a:t>
            </a:r>
            <a:r>
              <a:rPr lang="en-US" altLang="zh-CN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Java</a:t>
            </a:r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语言概述              </a:t>
            </a:r>
          </a:p>
          <a:p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第二章 基本语法</a:t>
            </a:r>
          </a:p>
          <a:p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第三章 面向对象</a:t>
            </a:r>
          </a:p>
          <a:p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第四章 </a:t>
            </a:r>
            <a:r>
              <a:rPr lang="en-US" altLang="zh-CN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Java </a:t>
            </a:r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类设计</a:t>
            </a:r>
            <a:endParaRPr lang="en-US" altLang="zh-CN" sz="2400" dirty="0">
              <a:solidFill>
                <a:srgbClr val="00B050"/>
              </a:solidFill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  <a:p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第五章 高级类特性</a:t>
            </a:r>
          </a:p>
          <a:p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第六章 异常处理</a:t>
            </a:r>
          </a:p>
          <a:p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第七章 </a:t>
            </a:r>
            <a:r>
              <a:rPr lang="en-US" altLang="zh-CN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Java </a:t>
            </a:r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集合</a:t>
            </a:r>
          </a:p>
          <a:p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第八章 泛型</a:t>
            </a:r>
            <a:endParaRPr lang="en-US" altLang="zh-CN" sz="2400" dirty="0">
              <a:solidFill>
                <a:srgbClr val="00B050"/>
              </a:solidFill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  <a:p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第九章 注解 </a:t>
            </a:r>
            <a:r>
              <a:rPr lang="en-US" altLang="zh-CN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&amp; </a:t>
            </a:r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枚举</a:t>
            </a:r>
            <a:endParaRPr lang="en-US" altLang="zh-CN" sz="2400" dirty="0">
              <a:solidFill>
                <a:srgbClr val="00B050"/>
              </a:solidFill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第十章 </a:t>
            </a:r>
            <a:r>
              <a:rPr lang="en-US" altLang="zh-CN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IO</a:t>
            </a:r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              </a:t>
            </a:r>
          </a:p>
        </p:txBody>
      </p:sp>
      <p:sp>
        <p:nvSpPr>
          <p:cNvPr id="6" name="内容占位符 2"/>
          <p:cNvSpPr txBox="1"/>
          <p:nvPr/>
        </p:nvSpPr>
        <p:spPr>
          <a:xfrm>
            <a:off x="5283200" y="1790750"/>
            <a:ext cx="4071966" cy="4429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第十一章 线程</a:t>
            </a:r>
            <a:endParaRPr lang="en-US" altLang="zh-CN" sz="2400" dirty="0">
              <a:solidFill>
                <a:srgbClr val="00B050"/>
              </a:solidFill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第十二章 </a:t>
            </a:r>
            <a:r>
              <a:rPr lang="en-US" altLang="zh-CN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Java </a:t>
            </a:r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常用类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第十三章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Java 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反射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第十四章 </a:t>
            </a:r>
            <a:r>
              <a:rPr lang="en-US" altLang="zh-CN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Java </a:t>
            </a:r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网络编程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925826" y="592575"/>
            <a:ext cx="8229600" cy="770428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本章内容</a:t>
            </a: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965625" y="1596107"/>
            <a:ext cx="8215370" cy="432913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b="1" dirty="0"/>
              <a:t>1.</a:t>
            </a:r>
            <a:r>
              <a:rPr lang="zh-CN" altLang="en-US" b="1" dirty="0"/>
              <a:t>理解</a:t>
            </a:r>
            <a:r>
              <a:rPr lang="en-US" altLang="zh-CN" b="1" dirty="0"/>
              <a:t>Class</a:t>
            </a:r>
            <a:r>
              <a:rPr lang="zh-CN" altLang="en-US" b="1" dirty="0"/>
              <a:t>类并实例化</a:t>
            </a:r>
            <a:r>
              <a:rPr lang="en-US" altLang="zh-CN" b="1" dirty="0"/>
              <a:t>Class</a:t>
            </a:r>
            <a:r>
              <a:rPr lang="zh-CN" altLang="en-US" b="1" dirty="0"/>
              <a:t>类对象</a:t>
            </a:r>
          </a:p>
          <a:p>
            <a:endParaRPr lang="en-US" altLang="zh-CN" b="1" dirty="0"/>
          </a:p>
          <a:p>
            <a:pPr>
              <a:buNone/>
            </a:pPr>
            <a:r>
              <a:rPr lang="en-US" altLang="zh-CN" b="1" dirty="0"/>
              <a:t>2.</a:t>
            </a:r>
            <a:r>
              <a:rPr lang="zh-CN" altLang="en-US" b="1" dirty="0"/>
              <a:t> 运行时创建类对象并获取类的完整结构</a:t>
            </a:r>
          </a:p>
          <a:p>
            <a:endParaRPr lang="en-US" altLang="zh-CN" b="1" dirty="0"/>
          </a:p>
          <a:p>
            <a:pPr>
              <a:buNone/>
            </a:pPr>
            <a:r>
              <a:rPr lang="en-US" altLang="zh-CN" b="1" dirty="0"/>
              <a:t>3.</a:t>
            </a:r>
            <a:r>
              <a:rPr lang="zh-CN" altLang="en-US" b="1" dirty="0"/>
              <a:t>通过反射调用类的指定方法、指定属性</a:t>
            </a:r>
          </a:p>
          <a:p>
            <a:endParaRPr lang="en-US" altLang="zh-CN" b="1" dirty="0"/>
          </a:p>
          <a:p>
            <a:pPr>
              <a:buNone/>
            </a:pPr>
            <a:r>
              <a:rPr lang="en-US" altLang="zh-CN" b="1" dirty="0"/>
              <a:t>4.</a:t>
            </a:r>
            <a:r>
              <a:rPr lang="zh-CN" altLang="en-US" b="1" dirty="0"/>
              <a:t>动态代理</a:t>
            </a:r>
            <a:endParaRPr lang="zh-CN" alt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D6CBD62-04C1-4303-8291-229810A74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242887"/>
            <a:ext cx="2695575" cy="39719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27CB91C-0976-4B66-9069-A7D3A4E4B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862" y="4214812"/>
            <a:ext cx="1971675" cy="237172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F019A06-3CC3-48D2-9A3B-6BAE17275765}"/>
              </a:ext>
            </a:extLst>
          </p:cNvPr>
          <p:cNvSpPr txBox="1"/>
          <p:nvPr/>
        </p:nvSpPr>
        <p:spPr>
          <a:xfrm>
            <a:off x="7372350" y="5100638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前提：脑海中有这个图的记忆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A7E5D01-9CC3-4901-BAF1-FA7D73AD8F3E}"/>
              </a:ext>
            </a:extLst>
          </p:cNvPr>
          <p:cNvSpPr txBox="1"/>
          <p:nvPr/>
        </p:nvSpPr>
        <p:spPr>
          <a:xfrm>
            <a:off x="8701088" y="135731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葫芦娃</a:t>
            </a: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9CAD7B4B-D311-4399-9468-AC8C1556076D}"/>
              </a:ext>
            </a:extLst>
          </p:cNvPr>
          <p:cNvCxnSpPr>
            <a:endCxn id="7" idx="1"/>
          </p:cNvCxnSpPr>
          <p:nvPr/>
        </p:nvCxnSpPr>
        <p:spPr>
          <a:xfrm flipV="1">
            <a:off x="3957638" y="1541979"/>
            <a:ext cx="4743450" cy="7868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5EFD0684-05F4-4055-823C-7D09358F2FB2}"/>
              </a:ext>
            </a:extLst>
          </p:cNvPr>
          <p:cNvSpPr txBox="1"/>
          <p:nvPr/>
        </p:nvSpPr>
        <p:spPr>
          <a:xfrm>
            <a:off x="5330755" y="3652838"/>
            <a:ext cx="7109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人观察图片，从记忆中发现这个是葫芦娃，这是一个正向的思考过程</a:t>
            </a:r>
            <a:endParaRPr lang="en-US" altLang="zh-CN" dirty="0"/>
          </a:p>
          <a:p>
            <a:r>
              <a:rPr lang="zh-CN" altLang="en-US" dirty="0"/>
              <a:t>这个过程是从形象的图到抽象的名字</a:t>
            </a:r>
          </a:p>
        </p:txBody>
      </p:sp>
    </p:spTree>
    <p:extLst>
      <p:ext uri="{BB962C8B-B14F-4D97-AF65-F5344CB8AC3E}">
        <p14:creationId xmlns:p14="http://schemas.microsoft.com/office/powerpoint/2010/main" val="1796608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6BB7F58-349C-4314-A8F5-CE5566DD6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712" y="4071937"/>
            <a:ext cx="1971675" cy="237172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235C1B4-126E-4770-8BD1-42EB2B58770A}"/>
              </a:ext>
            </a:extLst>
          </p:cNvPr>
          <p:cNvSpPr txBox="1"/>
          <p:nvPr/>
        </p:nvSpPr>
        <p:spPr>
          <a:xfrm>
            <a:off x="1300163" y="2057400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/>
              <a:t>葫芦娃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05B56C1-BD61-494F-8CC3-E4F8C7E1CCFC}"/>
              </a:ext>
            </a:extLst>
          </p:cNvPr>
          <p:cNvSpPr txBox="1"/>
          <p:nvPr/>
        </p:nvSpPr>
        <p:spPr>
          <a:xfrm>
            <a:off x="7372350" y="5100638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前提：脑海中有葫芦娃的记忆</a:t>
            </a: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2C12C12C-EE39-41D8-9370-B92045F78C4D}"/>
              </a:ext>
            </a:extLst>
          </p:cNvPr>
          <p:cNvCxnSpPr/>
          <p:nvPr/>
        </p:nvCxnSpPr>
        <p:spPr>
          <a:xfrm flipV="1">
            <a:off x="3629025" y="2286000"/>
            <a:ext cx="5057775" cy="1857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7D8823AC-7513-477F-A0ED-9A6C9EBC2173}"/>
              </a:ext>
            </a:extLst>
          </p:cNvPr>
          <p:cNvSpPr txBox="1"/>
          <p:nvPr/>
        </p:nvSpPr>
        <p:spPr>
          <a:xfrm>
            <a:off x="1143000" y="3288267"/>
            <a:ext cx="84946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想象葫芦娃的形象：头顶带叶小葫芦，胖娃娃，敞胸坎肩，腰间围着一圈叶子，</a:t>
            </a:r>
            <a:endParaRPr lang="en-US" altLang="zh-CN" dirty="0"/>
          </a:p>
          <a:p>
            <a:r>
              <a:rPr lang="zh-CN" altLang="en-US" dirty="0"/>
              <a:t>一个大短裤，光脚。</a:t>
            </a:r>
            <a:endParaRPr lang="en-US" altLang="zh-CN" dirty="0"/>
          </a:p>
          <a:p>
            <a:r>
              <a:rPr lang="zh-CN" altLang="en-US" dirty="0"/>
              <a:t>这个过程就是人类的一个思维的反射过程，通过抽象的一个名字，在记忆中寻找跟</a:t>
            </a:r>
            <a:endParaRPr lang="en-US" altLang="zh-CN" dirty="0"/>
          </a:p>
          <a:p>
            <a:r>
              <a:rPr lang="zh-CN" altLang="en-US" dirty="0"/>
              <a:t>这个名字相匹配的形象的画面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6A39B0D-BF78-42E0-B59E-3C47C7A95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6425" y="0"/>
            <a:ext cx="269557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35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24CC869-B036-4FBB-BD80-CD9CEA78E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671511"/>
            <a:ext cx="4846584" cy="388620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0A16777-CC72-4C28-8757-D1E1FC98A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375" y="4766652"/>
            <a:ext cx="2124075" cy="141983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F0D7392-EABA-48A6-A1E6-9EE693BE4AD3}"/>
              </a:ext>
            </a:extLst>
          </p:cNvPr>
          <p:cNvSpPr txBox="1"/>
          <p:nvPr/>
        </p:nvSpPr>
        <p:spPr>
          <a:xfrm>
            <a:off x="7372350" y="5100638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前提：</a:t>
            </a:r>
            <a:r>
              <a:rPr lang="en-US" altLang="zh-CN" b="1" dirty="0" err="1">
                <a:solidFill>
                  <a:srgbClr val="FF0000"/>
                </a:solidFill>
              </a:rPr>
              <a:t>jvm</a:t>
            </a:r>
            <a:r>
              <a:rPr lang="zh-CN" altLang="en-US" b="1" dirty="0">
                <a:solidFill>
                  <a:srgbClr val="FF0000"/>
                </a:solidFill>
              </a:rPr>
              <a:t>已经加载这个类</a:t>
            </a: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8EC672BF-639C-40BE-9E4F-11CF9604299B}"/>
              </a:ext>
            </a:extLst>
          </p:cNvPr>
          <p:cNvCxnSpPr>
            <a:stCxn id="4" idx="3"/>
          </p:cNvCxnSpPr>
          <p:nvPr/>
        </p:nvCxnSpPr>
        <p:spPr>
          <a:xfrm flipV="1">
            <a:off x="5618109" y="2486025"/>
            <a:ext cx="2797229" cy="128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E7083A85-9BF6-46A7-AD0B-24F7F835B954}"/>
              </a:ext>
            </a:extLst>
          </p:cNvPr>
          <p:cNvSpPr txBox="1"/>
          <p:nvPr/>
        </p:nvSpPr>
        <p:spPr>
          <a:xfrm>
            <a:off x="8715375" y="2100263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类 葫芦娃</a:t>
            </a:r>
          </a:p>
        </p:txBody>
      </p:sp>
    </p:spTree>
    <p:extLst>
      <p:ext uri="{BB962C8B-B14F-4D97-AF65-F5344CB8AC3E}">
        <p14:creationId xmlns:p14="http://schemas.microsoft.com/office/powerpoint/2010/main" val="1115797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BB83F89-8198-4CFD-8B99-8AAF64601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5" y="4766652"/>
            <a:ext cx="2124075" cy="141983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BC0BC1B-76BC-4BBB-BD5C-B2E4AD7C463E}"/>
              </a:ext>
            </a:extLst>
          </p:cNvPr>
          <p:cNvSpPr txBox="1"/>
          <p:nvPr/>
        </p:nvSpPr>
        <p:spPr>
          <a:xfrm>
            <a:off x="1300163" y="2057400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/>
              <a:t>类名：葫芦娃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8DE5A58-6D46-4A5F-955F-92E0C9DCB1FB}"/>
              </a:ext>
            </a:extLst>
          </p:cNvPr>
          <p:cNvSpPr txBox="1"/>
          <p:nvPr/>
        </p:nvSpPr>
        <p:spPr>
          <a:xfrm>
            <a:off x="7372350" y="5100638"/>
            <a:ext cx="6118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前提：</a:t>
            </a:r>
            <a:r>
              <a:rPr lang="en-US" altLang="zh-CN" b="1" dirty="0" err="1">
                <a:solidFill>
                  <a:srgbClr val="FF0000"/>
                </a:solidFill>
              </a:rPr>
              <a:t>jvm</a:t>
            </a:r>
            <a:r>
              <a:rPr lang="zh-CN" altLang="en-US" b="1" dirty="0">
                <a:solidFill>
                  <a:srgbClr val="FF0000"/>
                </a:solidFill>
              </a:rPr>
              <a:t>已经加载这个类，相当于人脑有了这个类的记忆</a:t>
            </a:r>
            <a:endParaRPr lang="en-US" altLang="zh-CN" b="1" dirty="0">
              <a:solidFill>
                <a:srgbClr val="FF0000"/>
              </a:solidFill>
            </a:endParaRPr>
          </a:p>
          <a:p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CAE1DDB-DD53-417B-A0DB-FB3225676876}"/>
              </a:ext>
            </a:extLst>
          </p:cNvPr>
          <p:cNvSpPr txBox="1"/>
          <p:nvPr/>
        </p:nvSpPr>
        <p:spPr>
          <a:xfrm>
            <a:off x="871538" y="4043363"/>
            <a:ext cx="103412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现在，给</a:t>
            </a:r>
            <a:r>
              <a:rPr lang="en-US" altLang="zh-CN" dirty="0" err="1"/>
              <a:t>jvm</a:t>
            </a:r>
            <a:r>
              <a:rPr lang="zh-CN" altLang="en-US" dirty="0"/>
              <a:t>一个类名，能不能知道类的具体信息呢？能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反射机制，就是通过一个抽象的类名能够在自己记忆（加载类的内存）中找到相匹配的类的具体信息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BC31DEB-FAFE-4EAC-A4BF-3267C736D1E3}"/>
              </a:ext>
            </a:extLst>
          </p:cNvPr>
          <p:cNvSpPr txBox="1"/>
          <p:nvPr/>
        </p:nvSpPr>
        <p:spPr>
          <a:xfrm>
            <a:off x="6154394" y="293831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反射机制</a:t>
            </a: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92B669E7-FB63-4D24-946E-71CE75061B55}"/>
              </a:ext>
            </a:extLst>
          </p:cNvPr>
          <p:cNvCxnSpPr>
            <a:endCxn id="8" idx="1"/>
          </p:cNvCxnSpPr>
          <p:nvPr/>
        </p:nvCxnSpPr>
        <p:spPr>
          <a:xfrm>
            <a:off x="5178148" y="2700338"/>
            <a:ext cx="976246" cy="4226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BB06D114-26BE-4C11-8F49-706C39DC2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416" y="157162"/>
            <a:ext cx="4846584" cy="3886201"/>
          </a:xfrm>
          <a:prstGeom prst="rect">
            <a:avLst/>
          </a:prstGeom>
        </p:spPr>
      </p:pic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B2F744F8-26B9-427A-8305-589885793FF1}"/>
              </a:ext>
            </a:extLst>
          </p:cNvPr>
          <p:cNvCxnSpPr>
            <a:stCxn id="8" idx="3"/>
          </p:cNvCxnSpPr>
          <p:nvPr/>
        </p:nvCxnSpPr>
        <p:spPr>
          <a:xfrm flipV="1">
            <a:off x="7262390" y="2472898"/>
            <a:ext cx="552873" cy="6500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538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8435" y="483716"/>
            <a:ext cx="11037277" cy="6176963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4400" b="1" dirty="0">
                <a:sym typeface="Times New Roman" panose="02020603050405020304" pitchFamily="18" charset="0"/>
              </a:rPr>
              <a:t>   Java Reflection</a:t>
            </a:r>
            <a:endParaRPr lang="zh-CN" altLang="en-US" sz="4400" b="1" dirty="0">
              <a:sym typeface="Times New Roman" panose="02020603050405020304" pitchFamily="18" charset="0"/>
            </a:endParaRPr>
          </a:p>
          <a:p>
            <a:pPr>
              <a:lnSpc>
                <a:spcPct val="110000"/>
              </a:lnSpc>
              <a:buNone/>
            </a:pPr>
            <a:r>
              <a:rPr lang="zh-CN" altLang="en-US" dirty="0">
                <a:sym typeface="Times New Roman" panose="02020603050405020304" pitchFamily="18" charset="0"/>
              </a:rPr>
              <a:t>     </a:t>
            </a:r>
            <a:r>
              <a:rPr lang="en-US" altLang="zh-CN" dirty="0">
                <a:sym typeface="Times New Roman" panose="02020603050405020304" pitchFamily="18" charset="0"/>
              </a:rPr>
              <a:t>Reflection</a:t>
            </a:r>
            <a:r>
              <a:rPr lang="zh-CN" altLang="en-US" dirty="0">
                <a:sym typeface="Times New Roman" panose="02020603050405020304" pitchFamily="18" charset="0"/>
              </a:rPr>
              <a:t>（反射）是</a:t>
            </a:r>
            <a:r>
              <a:rPr lang="zh-CN" altLang="en-US" dirty="0">
                <a:sym typeface="Arial Unicode MS" charset="0"/>
              </a:rPr>
              <a:t>被视为动态语言的关键，反射机制允许程序在执行期借助于</a:t>
            </a:r>
            <a:r>
              <a:rPr lang="en-US" altLang="zh-CN" dirty="0">
                <a:sym typeface="Arial Unicode MS" charset="0"/>
              </a:rPr>
              <a:t>Reflection API</a:t>
            </a:r>
            <a:r>
              <a:rPr lang="zh-CN" altLang="en-US" dirty="0">
                <a:sym typeface="Arial Unicode MS" charset="0"/>
              </a:rPr>
              <a:t>取得任何类的内部信息，并能直接操作任意对象的内部属性及方法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altLang="zh-CN" b="1" dirty="0">
                <a:sym typeface="Times New Roman" panose="02020603050405020304" pitchFamily="18" charset="0"/>
              </a:rPr>
              <a:t>    </a:t>
            </a:r>
            <a:r>
              <a:rPr lang="en-US" altLang="zh-CN" sz="4400" b="1" dirty="0">
                <a:sym typeface="Times New Roman" panose="02020603050405020304" pitchFamily="18" charset="0"/>
              </a:rPr>
              <a:t>Java</a:t>
            </a:r>
            <a:r>
              <a:rPr lang="zh-CN" altLang="en-US" sz="4400" b="1" dirty="0">
                <a:sym typeface="Times New Roman" panose="02020603050405020304" pitchFamily="18" charset="0"/>
              </a:rPr>
              <a:t>反射机制提供的功能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zh-CN" altLang="en-US" dirty="0">
                <a:sym typeface="Times New Roman" panose="02020603050405020304" pitchFamily="18" charset="0"/>
              </a:rPr>
              <a:t>         </a:t>
            </a:r>
            <a:r>
              <a:rPr lang="zh-CN" altLang="en-US" sz="2800" dirty="0">
                <a:sym typeface="Times New Roman" panose="02020603050405020304" pitchFamily="18" charset="0"/>
              </a:rPr>
              <a:t>在运行时判断任意一个对象所属的类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zh-CN" altLang="en-US" sz="2800" dirty="0">
                <a:sym typeface="Times New Roman" panose="02020603050405020304" pitchFamily="18" charset="0"/>
              </a:rPr>
              <a:t>        在运行时构造任意一个类的对象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zh-CN" altLang="en-US" sz="2800" dirty="0">
                <a:sym typeface="Times New Roman" panose="02020603050405020304" pitchFamily="18" charset="0"/>
              </a:rPr>
              <a:t>        在运行时判断任意一个类所具有的成员变量和方法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zh-CN" altLang="en-US" sz="2800" dirty="0">
                <a:sym typeface="Times New Roman" panose="02020603050405020304" pitchFamily="18" charset="0"/>
              </a:rPr>
              <a:t>         在运行时调用任意一个对象的成员变量和方法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zh-CN" altLang="en-US" sz="2800" dirty="0">
                <a:sym typeface="Times New Roman" panose="02020603050405020304" pitchFamily="18" charset="0"/>
              </a:rPr>
              <a:t>         </a:t>
            </a:r>
            <a:r>
              <a:rPr lang="zh-CN" altLang="en-US" sz="2800" dirty="0">
                <a:solidFill>
                  <a:srgbClr val="FF0000"/>
                </a:solidFill>
                <a:sym typeface="Times New Roman" panose="02020603050405020304" pitchFamily="18" charset="0"/>
              </a:rPr>
              <a:t>生成动态代理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新研科技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1505</TotalTime>
  <Words>2006</Words>
  <Application>Microsoft Office PowerPoint</Application>
  <PresentationFormat>宽屏</PresentationFormat>
  <Paragraphs>222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Arial Unicode MS</vt:lpstr>
      <vt:lpstr>黑体</vt:lpstr>
      <vt:lpstr>宋体</vt:lpstr>
      <vt:lpstr>Arial</vt:lpstr>
      <vt:lpstr>Calibri</vt:lpstr>
      <vt:lpstr>Calibri Light</vt:lpstr>
      <vt:lpstr>Courier New</vt:lpstr>
      <vt:lpstr>新研科技</vt:lpstr>
      <vt:lpstr>反射</vt:lpstr>
      <vt:lpstr>PowerPoint 演示文稿</vt:lpstr>
      <vt:lpstr>JAVA基础课程内容</vt:lpstr>
      <vt:lpstr>本章内容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Java反射机制研究及应用</vt:lpstr>
      <vt:lpstr> 一、Class 类</vt:lpstr>
      <vt:lpstr>一、Class 类</vt:lpstr>
      <vt:lpstr>Class类的常用方法 </vt:lpstr>
      <vt:lpstr>实例化Class类对象(四种方法) </vt:lpstr>
      <vt:lpstr>二、通过反射调用类的完整结构 </vt:lpstr>
      <vt:lpstr>2.2通过反射调用类的完整结构 </vt:lpstr>
      <vt:lpstr>PowerPoint 演示文稿</vt:lpstr>
      <vt:lpstr>PowerPoint 演示文稿</vt:lpstr>
      <vt:lpstr>PowerPoint 演示文稿</vt:lpstr>
      <vt:lpstr>PowerPoint 演示文稿</vt:lpstr>
      <vt:lpstr> 三、通过反射调用类中的指定方法、指定属性 </vt:lpstr>
      <vt:lpstr>三、通过反射调用类中的指定方法、指定属性 </vt:lpstr>
      <vt:lpstr>2.调用指定属性</vt:lpstr>
      <vt:lpstr>Java动态代理 </vt:lpstr>
      <vt:lpstr>动态代理步骤</vt:lpstr>
      <vt:lpstr>PowerPoint 演示文稿</vt:lpstr>
    </vt:vector>
  </TitlesOfParts>
  <Company>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Java语言概述</dc:title>
  <dc:creator>Administrator</dc:creator>
  <cp:lastModifiedBy>刘伯元</cp:lastModifiedBy>
  <cp:revision>64</cp:revision>
  <dcterms:created xsi:type="dcterms:W3CDTF">2018-02-01T07:53:00Z</dcterms:created>
  <dcterms:modified xsi:type="dcterms:W3CDTF">2019-02-20T10:13:43Z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2052-10.1.0.7468</vt:lpwstr>
  </property>
</Properties>
</file>